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notesSlides/notesSlide1.xml" ContentType="application/vnd.openxmlformats-officedocument.presentationml.notesSlide+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9"/>
  </p:notesMasterIdLst>
  <p:handoutMasterIdLst>
    <p:handoutMasterId r:id="rId40"/>
  </p:handoutMasterIdLst>
  <p:sldIdLst>
    <p:sldId id="256" r:id="rId5"/>
    <p:sldId id="299" r:id="rId6"/>
    <p:sldId id="314" r:id="rId7"/>
    <p:sldId id="344" r:id="rId8"/>
    <p:sldId id="339" r:id="rId9"/>
    <p:sldId id="346" r:id="rId10"/>
    <p:sldId id="345" r:id="rId11"/>
    <p:sldId id="342" r:id="rId12"/>
    <p:sldId id="352" r:id="rId13"/>
    <p:sldId id="305" r:id="rId14"/>
    <p:sldId id="347" r:id="rId15"/>
    <p:sldId id="317" r:id="rId16"/>
    <p:sldId id="349" r:id="rId17"/>
    <p:sldId id="348" r:id="rId18"/>
    <p:sldId id="323" r:id="rId19"/>
    <p:sldId id="350" r:id="rId20"/>
    <p:sldId id="322" r:id="rId21"/>
    <p:sldId id="333" r:id="rId22"/>
    <p:sldId id="335" r:id="rId23"/>
    <p:sldId id="351" r:id="rId24"/>
    <p:sldId id="325" r:id="rId25"/>
    <p:sldId id="336" r:id="rId26"/>
    <p:sldId id="338" r:id="rId27"/>
    <p:sldId id="337" r:id="rId28"/>
    <p:sldId id="316" r:id="rId29"/>
    <p:sldId id="315" r:id="rId30"/>
    <p:sldId id="307" r:id="rId31"/>
    <p:sldId id="327" r:id="rId32"/>
    <p:sldId id="328" r:id="rId33"/>
    <p:sldId id="329" r:id="rId34"/>
    <p:sldId id="330" r:id="rId35"/>
    <p:sldId id="331" r:id="rId36"/>
    <p:sldId id="332" r:id="rId37"/>
    <p:sldId id="285" r:id="rId3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02C9C-6D26-4BB7-9328-466B96A8AB0E}" v="208" dt="2023-12-05T16:46:07.393"/>
    <p1510:client id="{31D2DCFB-3BD5-4D19-BFE3-166A9772D561}" v="4" dt="2023-12-05T16:34:42.465"/>
    <p1510:client id="{76848F58-EA12-3F6A-CA31-93F989C4AF91}" v="18" dt="2023-12-05T18:02:40.543"/>
    <p1510:client id="{A1B4BB5F-8FA4-65AF-1F5E-B1B30C489697}" v="6" dt="2023-12-05T17:10:35.522"/>
    <p1510:client id="{F3F15F5D-6447-4826-AEFE-4AA98F8C9B18}" v="207" dt="2023-12-05T17:57:55.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17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2023/12/14</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6"/>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3"/>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4"/>
    </inkml:context>
    <inkml:brush xml:id="br0">
      <inkml:brushProperty name="width" value="0.1" units="cm"/>
      <inkml:brushProperty name="height" value="0.1" units="cm"/>
      <inkml:brushProperty name="color" value="#E71224"/>
    </inkml:brush>
  </inkml:definitions>
  <inkml:trace contextRef="#ctx0" brushRef="#br0">10971 2743 16383 0 0,'0'0'0'0'0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5:26:53.035"/>
    </inkml:context>
    <inkml:brush xml:id="br0">
      <inkml:brushProperty name="width" value="0.1" units="cm"/>
      <inkml:brushProperty name="height" value="0.1" units="cm"/>
      <inkml:brushProperty name="color" value="#E71224"/>
    </inkml:brush>
  </inkml:definitions>
  <inkml:trace contextRef="#ctx0" brushRef="#br0">11695 2214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2023/12/14</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Click to edit Master text style</a:t>
            </a:r>
          </a:p>
          <a:p>
            <a:pPr lvl="1" indent="0"/>
            <a:r>
              <a:rPr lang="zh-CN" altLang="en-US"/>
              <a:t>Second level</a:t>
            </a:r>
          </a:p>
          <a:p>
            <a:pPr lvl="2" indent="0"/>
            <a:r>
              <a:rPr lang="zh-CN" altLang="en-US"/>
              <a:t>Third level</a:t>
            </a:r>
          </a:p>
          <a:p>
            <a:pPr lvl="3" indent="0"/>
            <a:r>
              <a:rPr lang="zh-CN" altLang="en-US"/>
              <a:t>Fourth level</a:t>
            </a:r>
          </a:p>
          <a:p>
            <a:pPr lvl="4" indent="0"/>
            <a:r>
              <a:rPr lang="zh-CN" altLang="en-US"/>
              <a:t>Fifth level</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4693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to edit Master title style</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a:t>Click to edit Master text style</a:t>
            </a:r>
          </a:p>
          <a:p>
            <a:pPr lvl="1" indent="-228600"/>
            <a:r>
              <a:rPr lang="zh-CN" altLang="en-US"/>
              <a:t>Second level</a:t>
            </a:r>
          </a:p>
          <a:p>
            <a:pPr lvl="2" indent="-228600"/>
            <a:r>
              <a:rPr lang="zh-CN" altLang="en-US"/>
              <a:t>Third level</a:t>
            </a:r>
          </a:p>
          <a:p>
            <a:pPr lvl="3" indent="-228600"/>
            <a:r>
              <a:rPr lang="zh-CN" altLang="en-US"/>
              <a:t>Fourth level</a:t>
            </a:r>
          </a:p>
          <a:p>
            <a:pPr lvl="4" indent="-228600"/>
            <a:r>
              <a:rPr lang="zh-CN"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3.xml"/><Relationship Id="rId7" Type="http://schemas.openxmlformats.org/officeDocument/2006/relationships/customXml" Target="../ink/ink1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15.xml"/><Relationship Id="rId11" Type="http://schemas.openxmlformats.org/officeDocument/2006/relationships/hyperlink" Target="https://ar.wikipedia.org/wiki/%D8%B1%D9%88%D9%84%D9%83%D8%B3" TargetMode="External"/><Relationship Id="rId5" Type="http://schemas.openxmlformats.org/officeDocument/2006/relationships/customXml" Target="../ink/ink14.xml"/><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hyperlink" Target="https://en.wikipedia.org/wiki/WD-40"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7.xml"/><Relationship Id="rId7" Type="http://schemas.openxmlformats.org/officeDocument/2006/relationships/customXml" Target="../ink/ink2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19.xml"/><Relationship Id="rId5"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hyperlink" Target="https://ar.wikipedia.org/wiki/%D8%B1%D9%88%D9%84%D9%83%D8%B3" TargetMode="External"/></Relationships>
</file>

<file path=ppt/slides/_rels/slide12.xml.rels><?xml version="1.0" encoding="UTF-8" standalone="yes"?>
<Relationships xmlns="http://schemas.openxmlformats.org/package/2006/relationships"><Relationship Id="rId3" Type="http://schemas.openxmlformats.org/officeDocument/2006/relationships/customXml" Target="../ink/ink21.xml"/><Relationship Id="rId7" Type="http://schemas.openxmlformats.org/officeDocument/2006/relationships/customXml" Target="../ink/ink2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23.xml"/><Relationship Id="rId5" Type="http://schemas.openxmlformats.org/officeDocument/2006/relationships/customXml" Target="../ink/ink2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25.xml"/><Relationship Id="rId7" Type="http://schemas.openxmlformats.org/officeDocument/2006/relationships/customXml" Target="../ink/ink2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27.xml"/><Relationship Id="rId5"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hyperlink" Target="http://pngimg.com/download/39985"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29.xml"/><Relationship Id="rId7" Type="http://schemas.openxmlformats.org/officeDocument/2006/relationships/customXml" Target="../ink/ink3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31.xml"/><Relationship Id="rId5"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hyperlink" Target="http://pngimg.com/download/39985"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33.xml"/><Relationship Id="rId7" Type="http://schemas.openxmlformats.org/officeDocument/2006/relationships/customXml" Target="../ink/ink36.xml"/><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35.xml"/><Relationship Id="rId11" Type="http://schemas.openxmlformats.org/officeDocument/2006/relationships/image" Target="../media/image14.jpeg"/><Relationship Id="rId5" Type="http://schemas.openxmlformats.org/officeDocument/2006/relationships/customXml" Target="../ink/ink34.xml"/><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hyperlink" Target="http://www.pngall.com/apple-iphone-12-pn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37.xml"/><Relationship Id="rId7" Type="http://schemas.openxmlformats.org/officeDocument/2006/relationships/customXml" Target="../ink/ink40.xml"/><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39.xml"/><Relationship Id="rId11" Type="http://schemas.openxmlformats.org/officeDocument/2006/relationships/image" Target="../media/image14.jpeg"/><Relationship Id="rId5" Type="http://schemas.openxmlformats.org/officeDocument/2006/relationships/customXml" Target="../ink/ink38.xml"/><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hyperlink" Target="http://www.pngall.com/apple-iphone-12-p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41.xml"/><Relationship Id="rId7" Type="http://schemas.openxmlformats.org/officeDocument/2006/relationships/customXml" Target="../ink/ink44.xml"/><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43.xml"/><Relationship Id="rId11" Type="http://schemas.openxmlformats.org/officeDocument/2006/relationships/image" Target="../media/image18.png"/><Relationship Id="rId5" Type="http://schemas.openxmlformats.org/officeDocument/2006/relationships/customXml" Target="../ink/ink42.xml"/><Relationship Id="rId10" Type="http://schemas.openxmlformats.org/officeDocument/2006/relationships/hyperlink" Target="http://commons.wikimedia.org/wiki/File:WhatsApp_logo-color-vertical.svg" TargetMode="External"/><Relationship Id="rId4" Type="http://schemas.openxmlformats.org/officeDocument/2006/relationships/image" Target="../media/image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45.xml"/><Relationship Id="rId7" Type="http://schemas.openxmlformats.org/officeDocument/2006/relationships/customXml" Target="../ink/ink48.xml"/><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47.xml"/><Relationship Id="rId11" Type="http://schemas.openxmlformats.org/officeDocument/2006/relationships/image" Target="../media/image18.png"/><Relationship Id="rId5" Type="http://schemas.openxmlformats.org/officeDocument/2006/relationships/customXml" Target="../ink/ink46.xml"/><Relationship Id="rId10" Type="http://schemas.openxmlformats.org/officeDocument/2006/relationships/hyperlink" Target="http://commons.wikimedia.org/wiki/File:WhatsApp_logo-color-vertical.svg" TargetMode="External"/><Relationship Id="rId4" Type="http://schemas.openxmlformats.org/officeDocument/2006/relationships/image" Target="../media/image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49.xml"/><Relationship Id="rId7" Type="http://schemas.openxmlformats.org/officeDocument/2006/relationships/customXml" Target="../ink/ink5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51.xml"/><Relationship Id="rId5"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hyperlink" Target="https://courses.lumenlearning.com/wmopen-introbusiness/chapter/meaning-and-purposes-of-the-law/" TargetMode="External"/><Relationship Id="rId5" Type="http://schemas.openxmlformats.org/officeDocument/2006/relationships/image" Target="../media/image3.png"/><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53.xml"/><Relationship Id="rId7" Type="http://schemas.openxmlformats.org/officeDocument/2006/relationships/customXml" Target="../ink/ink5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55.xml"/><Relationship Id="rId5" Type="http://schemas.openxmlformats.org/officeDocument/2006/relationships/customXml" Target="../ink/ink54.xml"/><Relationship Id="rId4" Type="http://schemas.openxmlformats.org/officeDocument/2006/relationships/image" Target="../media/image2.png"/><Relationship Id="rId9"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customXml" Target="../ink/ink57.xml"/><Relationship Id="rId7" Type="http://schemas.openxmlformats.org/officeDocument/2006/relationships/customXml" Target="../ink/ink6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59.xml"/><Relationship Id="rId5" Type="http://schemas.openxmlformats.org/officeDocument/2006/relationships/customXml" Target="../ink/ink58.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61.xml"/><Relationship Id="rId7" Type="http://schemas.openxmlformats.org/officeDocument/2006/relationships/customXml" Target="../ink/ink6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63.xml"/><Relationship Id="rId11" Type="http://schemas.openxmlformats.org/officeDocument/2006/relationships/hyperlink" Target="http://pngimg.com/download/4182" TargetMode="External"/><Relationship Id="rId5" Type="http://schemas.openxmlformats.org/officeDocument/2006/relationships/customXml" Target="../ink/ink62.xml"/><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hyperlink" Target="https://freepngimg.com/png/10835-coca-cola-png-clipar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65.xml"/><Relationship Id="rId7" Type="http://schemas.openxmlformats.org/officeDocument/2006/relationships/customXml" Target="../ink/ink6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67.xml"/><Relationship Id="rId11" Type="http://schemas.openxmlformats.org/officeDocument/2006/relationships/hyperlink" Target="http://pngimg.com/download/4182" TargetMode="External"/><Relationship Id="rId5" Type="http://schemas.openxmlformats.org/officeDocument/2006/relationships/customXml" Target="../ink/ink66.xml"/><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hyperlink" Target="https://freepngimg.com/png/10835-coca-cola-png-clipar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69.xml"/><Relationship Id="rId7" Type="http://schemas.openxmlformats.org/officeDocument/2006/relationships/customXml" Target="../ink/ink7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71.xml"/><Relationship Id="rId11" Type="http://schemas.openxmlformats.org/officeDocument/2006/relationships/hyperlink" Target="http://pngimg.com/download/4182" TargetMode="External"/><Relationship Id="rId5" Type="http://schemas.openxmlformats.org/officeDocument/2006/relationships/customXml" Target="../ink/ink70.xml"/><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hyperlink" Target="https://freepngimg.com/png/10835-coca-cola-png-clipar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73.xml"/><Relationship Id="rId1" Type="http://schemas.openxmlformats.org/officeDocument/2006/relationships/slideLayout" Target="../slideLayouts/slideLayout1.xml"/><Relationship Id="rId6" Type="http://schemas.openxmlformats.org/officeDocument/2006/relationships/hyperlink" Target="https://courses.lumenlearning.com/wmopen-introbusiness/chapter/meaning-and-purposes-of-the-law/" TargetMode="External"/><Relationship Id="rId5" Type="http://schemas.openxmlformats.org/officeDocument/2006/relationships/image" Target="../media/image3.png"/><Relationship Id="rId4" Type="http://schemas.openxmlformats.org/officeDocument/2006/relationships/customXml" Target="../ink/ink7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75.xml"/><Relationship Id="rId1" Type="http://schemas.openxmlformats.org/officeDocument/2006/relationships/slideLayout" Target="../slideLayouts/slideLayout1.xml"/><Relationship Id="rId4" Type="http://schemas.openxmlformats.org/officeDocument/2006/relationships/customXml" Target="../ink/ink76.xml"/></Relationships>
</file>

<file path=ppt/slides/_rels/slide27.xml.rels><?xml version="1.0" encoding="UTF-8" standalone="yes"?>
<Relationships xmlns="http://schemas.openxmlformats.org/package/2006/relationships"><Relationship Id="rId3" Type="http://schemas.openxmlformats.org/officeDocument/2006/relationships/customXml" Target="../ink/ink77.xml"/><Relationship Id="rId7" Type="http://schemas.openxmlformats.org/officeDocument/2006/relationships/customXml" Target="../ink/ink8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79.xml"/><Relationship Id="rId5" Type="http://schemas.openxmlformats.org/officeDocument/2006/relationships/customXml" Target="../ink/ink78.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81.xml"/><Relationship Id="rId7" Type="http://schemas.openxmlformats.org/officeDocument/2006/relationships/customXml" Target="../ink/ink8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83.xml"/><Relationship Id="rId5" Type="http://schemas.openxmlformats.org/officeDocument/2006/relationships/customXml" Target="../ink/ink82.xml"/><Relationship Id="rId4" Type="http://schemas.openxmlformats.org/officeDocument/2006/relationships/image" Target="../media/image2.png"/><Relationship Id="rId9" Type="http://schemas.openxmlformats.org/officeDocument/2006/relationships/image" Target="../media/image25.jpeg"/></Relationships>
</file>

<file path=ppt/slides/_rels/slide29.xml.rels><?xml version="1.0" encoding="UTF-8" standalone="yes"?>
<Relationships xmlns="http://schemas.openxmlformats.org/package/2006/relationships"><Relationship Id="rId8" Type="http://schemas.openxmlformats.org/officeDocument/2006/relationships/customXml" Target="../ink/ink88.xml"/><Relationship Id="rId3" Type="http://schemas.openxmlformats.org/officeDocument/2006/relationships/image" Target="../media/image1.png"/><Relationship Id="rId7" Type="http://schemas.openxmlformats.org/officeDocument/2006/relationships/customXml" Target="../ink/ink8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86.xml"/><Relationship Id="rId11" Type="http://schemas.openxmlformats.org/officeDocument/2006/relationships/image" Target="../media/image28.jpe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customXml" Target="../ink/ink85.xml"/><Relationship Id="rId9"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3.xml"/><Relationship Id="rId1" Type="http://schemas.openxmlformats.org/officeDocument/2006/relationships/slideLayout" Target="../slideLayouts/slideLayout1.xml"/><Relationship Id="rId4" Type="http://schemas.openxmlformats.org/officeDocument/2006/relationships/customXml" Target="../ink/ink4.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89.xml"/><Relationship Id="rId7" Type="http://schemas.openxmlformats.org/officeDocument/2006/relationships/customXml" Target="../ink/ink9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91.xml"/><Relationship Id="rId5" Type="http://schemas.openxmlformats.org/officeDocument/2006/relationships/customXml" Target="../ink/ink90.xml"/><Relationship Id="rId10" Type="http://schemas.openxmlformats.org/officeDocument/2006/relationships/image" Target="../media/image30.jpeg"/><Relationship Id="rId4" Type="http://schemas.openxmlformats.org/officeDocument/2006/relationships/image" Target="../media/image2.png"/><Relationship Id="rId9" Type="http://schemas.openxmlformats.org/officeDocument/2006/relationships/hyperlink" Target="https://www.kendallcopywriting.co.uk/portfolio/"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93.xml"/><Relationship Id="rId7" Type="http://schemas.openxmlformats.org/officeDocument/2006/relationships/customXml" Target="../ink/ink9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95.xml"/><Relationship Id="rId5" Type="http://schemas.openxmlformats.org/officeDocument/2006/relationships/customXml" Target="../ink/ink94.xml"/><Relationship Id="rId10" Type="http://schemas.openxmlformats.org/officeDocument/2006/relationships/image" Target="../media/image32.jpeg"/><Relationship Id="rId4" Type="http://schemas.openxmlformats.org/officeDocument/2006/relationships/image" Target="../media/image2.png"/><Relationship Id="rId9" Type="http://schemas.openxmlformats.org/officeDocument/2006/relationships/hyperlink" Target="https://www.pngall.com/starbucks-coffee-png/download/36639"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ustomXml" Target="../ink/ink97.xml"/><Relationship Id="rId7" Type="http://schemas.openxmlformats.org/officeDocument/2006/relationships/customXml" Target="../ink/ink10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99.xml"/><Relationship Id="rId11" Type="http://schemas.openxmlformats.org/officeDocument/2006/relationships/hyperlink" Target="https://en.wikipedia.org/wiki/Compaq" TargetMode="External"/><Relationship Id="rId5" Type="http://schemas.openxmlformats.org/officeDocument/2006/relationships/customXml" Target="../ink/ink98.xml"/><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hyperlink" Target="http://commons.wikimedia.org/wiki/File:HP_logo_630x630.png"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101.xml"/><Relationship Id="rId7" Type="http://schemas.openxmlformats.org/officeDocument/2006/relationships/customXml" Target="../ink/ink10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103.xml"/><Relationship Id="rId5" Type="http://schemas.openxmlformats.org/officeDocument/2006/relationships/customXml" Target="../ink/ink102.xml"/><Relationship Id="rId4" Type="http://schemas.openxmlformats.org/officeDocument/2006/relationships/image" Target="../media/image2.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aurrerapenezblai.blogspo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hyperlink" Target="https://aurrerapenezblai.blogspo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aurrerapenezblai.blogspo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aurrerapenezblai.blogspot.co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5.xml"/><Relationship Id="rId7"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7.xml"/><Relationship Id="rId5"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hyperlink" Target="http://pngimg.com/download/7452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9.xml"/><Relationship Id="rId7" Type="http://schemas.openxmlformats.org/officeDocument/2006/relationships/customXml" Target="../ink/ink1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11.xml"/><Relationship Id="rId5" Type="http://schemas.openxmlformats.org/officeDocument/2006/relationships/customXml" Target="../ink/ink10.xml"/><Relationship Id="rId4" Type="http://schemas.openxmlformats.org/officeDocument/2006/relationships/image" Target="../media/image8.png"/><Relationship Id="rId9" Type="http://schemas.openxmlformats.org/officeDocument/2006/relationships/hyperlink" Target="http://pngimg.com/download/7452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4098" name="组合 4"/>
          <p:cNvGrpSpPr/>
          <p:nvPr/>
        </p:nvGrpSpPr>
        <p:grpSpPr>
          <a:xfrm>
            <a:off x="3097162" y="3363317"/>
            <a:ext cx="6607278" cy="2431059"/>
            <a:chOff x="3174658" y="1641515"/>
            <a:chExt cx="5494493" cy="2455340"/>
          </a:xfrm>
        </p:grpSpPr>
        <p:grpSp>
          <p:nvGrpSpPr>
            <p:cNvPr id="40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110" name="文本框 8"/>
            <p:cNvSpPr txBox="1"/>
            <p:nvPr/>
          </p:nvSpPr>
          <p:spPr>
            <a:xfrm>
              <a:off x="3174658" y="1951942"/>
              <a:ext cx="5494493" cy="1777795"/>
            </a:xfrm>
            <a:prstGeom prst="rect">
              <a:avLst/>
            </a:prstGeom>
            <a:noFill/>
            <a:ln w="9525">
              <a:noFill/>
            </a:ln>
          </p:spPr>
          <p:txBody>
            <a:bodyPr wrap="square" lIns="91440" tIns="45720" rIns="91440" bIns="45720" anchor="t">
              <a:spAutoFit/>
            </a:bodyPr>
            <a:lstStyle/>
            <a:p>
              <a:pPr algn="ctr">
                <a:buFont typeface="Arial" panose="020B0604020202020204" pitchFamily="34" charset="0"/>
              </a:pPr>
              <a:r>
                <a:rPr lang="en-US" sz="3200">
                  <a:latin typeface="Times New Roman"/>
                  <a:ea typeface="SimSun"/>
                  <a:cs typeface="Times New Roman"/>
                  <a:sym typeface="+mn-ea"/>
                </a:rPr>
                <a:t>Ahmed Moeez       22l-7966</a:t>
              </a:r>
              <a:endParaRPr lang="en-US" sz="3200">
                <a:latin typeface="Times New Roman"/>
                <a:ea typeface="SimSun"/>
                <a:cs typeface="Times New Roman"/>
              </a:endParaRPr>
            </a:p>
            <a:p>
              <a:pPr algn="ctr">
                <a:buFont typeface="Arial" panose="020B0604020202020204" pitchFamily="34" charset="0"/>
              </a:pPr>
              <a:r>
                <a:rPr lang="en-US" sz="3200">
                  <a:latin typeface="Times New Roman"/>
                  <a:ea typeface="SimSun"/>
                  <a:cs typeface="Times New Roman"/>
                  <a:sym typeface="+mn-ea"/>
                </a:rPr>
                <a:t>Abdul Ahad Tariq 22L-7866</a:t>
              </a:r>
              <a:endParaRPr lang="en-US" sz="3200">
                <a:latin typeface="Times New Roman"/>
                <a:ea typeface="SimSun"/>
                <a:cs typeface="Times New Roman"/>
              </a:endParaRPr>
            </a:p>
            <a:p>
              <a:pPr algn="ctr">
                <a:buFont typeface="Arial" panose="020B0604020202020204" pitchFamily="34" charset="0"/>
              </a:pPr>
              <a:r>
                <a:rPr lang="en-US" sz="3200">
                  <a:latin typeface="Times New Roman"/>
                  <a:ea typeface="SimSun"/>
                  <a:cs typeface="Times New Roman"/>
                  <a:sym typeface="+mn-ea"/>
                </a:rPr>
                <a:t>Hammad Talat      22L-7858</a:t>
              </a:r>
              <a:endParaRPr lang="en-US" sz="3200">
                <a:latin typeface="Times New Roman"/>
                <a:ea typeface="SimSun"/>
                <a:cs typeface="Times New Roman"/>
              </a:endParaRPr>
            </a:p>
            <a:p>
              <a:pPr algn="ctr">
                <a:buFont typeface="Arial" panose="020B0604020202020204" pitchFamily="34" charset="0"/>
              </a:pPr>
              <a:r>
                <a:rPr lang="en-US" sz="3200">
                  <a:latin typeface="Times New Roman"/>
                  <a:ea typeface="SimSun"/>
                  <a:cs typeface="Times New Roman"/>
                  <a:sym typeface="+mn-ea"/>
                </a:rPr>
                <a:t>   Muhammad Hasnain 22L-7931 </a:t>
              </a:r>
              <a:endParaRPr lang="en-US" sz="3200">
                <a:solidFill>
                  <a:srgbClr val="000000"/>
                </a:solidFill>
                <a:latin typeface="Times New Roman"/>
                <a:ea typeface="SimSun"/>
                <a:cs typeface="Times New Roman"/>
              </a:endParaRPr>
            </a:p>
          </p:txBody>
        </p:sp>
        <p:sp>
          <p:nvSpPr>
            <p:cNvPr id="4111" name="文本框 9"/>
            <p:cNvSpPr txBox="1"/>
            <p:nvPr/>
          </p:nvSpPr>
          <p:spPr>
            <a:xfrm>
              <a:off x="4495261" y="1641515"/>
              <a:ext cx="3316567" cy="310240"/>
            </a:xfrm>
            <a:prstGeom prst="rect">
              <a:avLst/>
            </a:prstGeom>
            <a:noFill/>
            <a:ln w="9525">
              <a:noFill/>
            </a:ln>
          </p:spPr>
          <p:txBody>
            <a:bodyPr wrap="square" anchor="t">
              <a:spAutoFit/>
            </a:bodyPr>
            <a:lstStyle/>
            <a:p>
              <a:pPr defTabSz="914400"/>
              <a:endParaRPr lang="zh-CN" altLang="en-US" sz="1600">
                <a:solidFill>
                  <a:srgbClr val="404040"/>
                </a:solidFill>
                <a:ea typeface="Calibri" panose="020F0502020204030204" pitchFamily="34" charset="0"/>
                <a:sym typeface="Arial" panose="020B0604020202020204" pitchFamily="34" charset="0"/>
              </a:endParaRPr>
            </a:p>
          </p:txBody>
        </p:sp>
      </p:grpSp>
      <p:sp>
        <p:nvSpPr>
          <p:cNvPr id="2" name="Text Box 1"/>
          <p:cNvSpPr txBox="1"/>
          <p:nvPr/>
        </p:nvSpPr>
        <p:spPr>
          <a:xfrm>
            <a:off x="1479467" y="451289"/>
            <a:ext cx="9687642" cy="1754326"/>
          </a:xfrm>
          <a:prstGeom prst="rect">
            <a:avLst/>
          </a:prstGeom>
          <a:noFill/>
        </p:spPr>
        <p:txBody>
          <a:bodyPr wrap="square" lIns="91440" tIns="45720" rIns="91440" bIns="45720" rtlCol="0" anchor="t">
            <a:spAutoFit/>
          </a:bodyPr>
          <a:lstStyle/>
          <a:p>
            <a:pPr algn="ctr"/>
            <a:r>
              <a:rPr lang="en-US" sz="5400" b="1" u="sng">
                <a:solidFill>
                  <a:schemeClr val="accent2"/>
                </a:solidFill>
                <a:latin typeface="Times New Roman"/>
                <a:ea typeface="SimSun"/>
                <a:cs typeface="Calibri"/>
              </a:rPr>
              <a:t>The 22 Immutable Laws Of Branding</a:t>
            </a:r>
          </a:p>
        </p:txBody>
      </p:sp>
      <p:sp>
        <p:nvSpPr>
          <p:cNvPr id="3" name="Text Box 2"/>
          <p:cNvSpPr txBox="1"/>
          <p:nvPr/>
        </p:nvSpPr>
        <p:spPr>
          <a:xfrm>
            <a:off x="3997960" y="2455545"/>
            <a:ext cx="4678045" cy="584775"/>
          </a:xfrm>
          <a:prstGeom prst="rect">
            <a:avLst/>
          </a:prstGeom>
          <a:noFill/>
        </p:spPr>
        <p:txBody>
          <a:bodyPr wrap="square" lIns="91440" tIns="45720" rIns="91440" bIns="45720" rtlCol="0" anchor="t">
            <a:spAutoFit/>
          </a:bodyPr>
          <a:lstStyle/>
          <a:p>
            <a:pPr algn="ctr"/>
            <a:r>
              <a:rPr lang="en-US" sz="3200" b="1">
                <a:solidFill>
                  <a:schemeClr val="accent1"/>
                </a:solidFill>
                <a:latin typeface="Calibri"/>
                <a:ea typeface="SimSun"/>
                <a:cs typeface="Calibri"/>
              </a:rPr>
              <a:t>Members</a:t>
            </a:r>
            <a:endParaRPr lang="en-US"/>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Suggested Convention</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Calibri"/>
              </a:rPr>
              <a:t>B</a:t>
            </a:r>
            <a:r>
              <a:rPr lang="en-US" sz="3200" b="1">
                <a:latin typeface="Times New Roman"/>
                <a:ea typeface="Calibri"/>
                <a:cs typeface="Calibri"/>
              </a:rPr>
              <a:t>rand names</a:t>
            </a:r>
            <a:r>
              <a:rPr lang="en-US" sz="3200">
                <a:latin typeface="Times New Roman"/>
                <a:ea typeface="Calibri"/>
                <a:cs typeface="Calibri"/>
              </a:rPr>
              <a:t> should almost always take </a:t>
            </a:r>
            <a:r>
              <a:rPr lang="en-US" sz="3200" b="1">
                <a:latin typeface="Times New Roman"/>
                <a:ea typeface="Calibri"/>
                <a:cs typeface="Calibri"/>
              </a:rPr>
              <a:t>precedence</a:t>
            </a:r>
            <a:r>
              <a:rPr lang="en-US" sz="3200">
                <a:latin typeface="Times New Roman"/>
                <a:ea typeface="Calibri"/>
                <a:cs typeface="Calibri"/>
              </a:rPr>
              <a:t> over company names.</a:t>
            </a:r>
            <a:endParaRPr lang="en-US" sz="3200">
              <a:latin typeface="Times New Roman"/>
              <a:cs typeface="Calibri"/>
            </a:endParaRPr>
          </a:p>
          <a:p>
            <a:pPr marL="457200" indent="-457200">
              <a:buFont typeface="Arial"/>
              <a:buChar char="•"/>
            </a:pPr>
            <a:r>
              <a:rPr lang="en-US" sz="3200">
                <a:latin typeface="Times New Roman"/>
                <a:ea typeface="SimSun"/>
                <a:cs typeface="Calibri"/>
              </a:rPr>
              <a:t>Consumers buy brands not companies.</a:t>
            </a:r>
            <a:endParaRPr lang="en-US" sz="3200">
              <a:latin typeface="Times New Roman"/>
              <a:cs typeface="Calibri"/>
            </a:endParaRPr>
          </a:p>
          <a:p>
            <a:pPr marL="457200" indent="-457200">
              <a:buFont typeface="Arial"/>
              <a:buChar char="•"/>
            </a:pPr>
            <a:r>
              <a:rPr lang="en-US" sz="3200">
                <a:latin typeface="Times New Roman"/>
                <a:ea typeface="SimSun"/>
                <a:cs typeface="Calibri"/>
              </a:rPr>
              <a:t>Using company names as brand names?           Suggested</a:t>
            </a:r>
            <a:endParaRPr lang="en-US" sz="3200">
              <a:latin typeface="Times New Roman"/>
              <a:cs typeface="Calibri"/>
            </a:endParaRPr>
          </a:p>
          <a:p>
            <a:endParaRPr lang="en-US" sz="3200">
              <a:latin typeface="Times New Roman"/>
              <a:ea typeface="SimSun"/>
              <a:cs typeface="Calibri"/>
            </a:endParaRPr>
          </a:p>
          <a:p>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endParaRPr lang="en-US" sz="3200">
              <a:latin typeface="Times New Roman"/>
              <a:cs typeface="Calibri"/>
            </a:endParaRPr>
          </a:p>
        </p:txBody>
      </p:sp>
      <p:pic>
        <p:nvPicPr>
          <p:cNvPr id="11" name="Picture 10" descr="A yellow and blue logo&#10;&#10;Description automatically generated">
            <a:extLst>
              <a:ext uri="{FF2B5EF4-FFF2-40B4-BE49-F238E27FC236}">
                <a16:creationId xmlns:a16="http://schemas.microsoft.com/office/drawing/2014/main" id="{ED298160-FF07-752B-49C8-C9E291D4CAC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908796" y="7601300"/>
            <a:ext cx="3558396" cy="1549340"/>
          </a:xfrm>
          <a:prstGeom prst="rect">
            <a:avLst/>
          </a:prstGeom>
        </p:spPr>
      </p:pic>
      <p:pic>
        <p:nvPicPr>
          <p:cNvPr id="18" name="Picture 17" descr="A logo with a crown&#10;&#10;Description automatically generated">
            <a:extLst>
              <a:ext uri="{FF2B5EF4-FFF2-40B4-BE49-F238E27FC236}">
                <a16:creationId xmlns:a16="http://schemas.microsoft.com/office/drawing/2014/main" id="{9A30DD74-0A8B-D57C-0BE8-8299A51DA14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86833" y="7054911"/>
            <a:ext cx="4604348" cy="1439533"/>
          </a:xfrm>
          <a:prstGeom prst="rect">
            <a:avLst/>
          </a:prstGeom>
        </p:spPr>
      </p:pic>
      <p:sp>
        <p:nvSpPr>
          <p:cNvPr id="28" name="Arrow: Right 27">
            <a:extLst>
              <a:ext uri="{FF2B5EF4-FFF2-40B4-BE49-F238E27FC236}">
                <a16:creationId xmlns:a16="http://schemas.microsoft.com/office/drawing/2014/main" id="{06BFEDE7-13B5-A6B8-6389-2FBC813951D3}"/>
              </a:ext>
            </a:extLst>
          </p:cNvPr>
          <p:cNvSpPr/>
          <p:nvPr/>
        </p:nvSpPr>
        <p:spPr>
          <a:xfrm>
            <a:off x="7520608" y="2766390"/>
            <a:ext cx="776377" cy="2875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3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Suggested Convention</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Calibri"/>
              </a:rPr>
              <a:t>B</a:t>
            </a:r>
            <a:r>
              <a:rPr lang="en-US" sz="3200" b="1">
                <a:latin typeface="Times New Roman"/>
                <a:ea typeface="Calibri"/>
                <a:cs typeface="Calibri"/>
              </a:rPr>
              <a:t>rand names</a:t>
            </a:r>
            <a:r>
              <a:rPr lang="en-US" sz="3200">
                <a:latin typeface="Times New Roman"/>
                <a:ea typeface="Calibri"/>
                <a:cs typeface="Calibri"/>
              </a:rPr>
              <a:t> should almost always take </a:t>
            </a:r>
            <a:r>
              <a:rPr lang="en-US" sz="3200" b="1">
                <a:latin typeface="Times New Roman"/>
                <a:ea typeface="Calibri"/>
                <a:cs typeface="Calibri"/>
              </a:rPr>
              <a:t>precedence</a:t>
            </a:r>
            <a:r>
              <a:rPr lang="en-US" sz="3200">
                <a:latin typeface="Times New Roman"/>
                <a:ea typeface="Calibri"/>
                <a:cs typeface="Calibri"/>
              </a:rPr>
              <a:t> over company names.</a:t>
            </a:r>
            <a:endParaRPr lang="en-US" sz="3200">
              <a:latin typeface="Times New Roman"/>
              <a:cs typeface="Calibri"/>
            </a:endParaRPr>
          </a:p>
          <a:p>
            <a:pPr marL="457200" indent="-457200">
              <a:buFont typeface="Arial"/>
              <a:buChar char="•"/>
            </a:pPr>
            <a:r>
              <a:rPr lang="en-US" sz="3200">
                <a:latin typeface="Times New Roman"/>
                <a:ea typeface="SimSun"/>
                <a:cs typeface="Calibri"/>
              </a:rPr>
              <a:t>Consumers buy brands not companies.</a:t>
            </a:r>
            <a:endParaRPr lang="en-US" sz="3200">
              <a:latin typeface="Times New Roman"/>
              <a:cs typeface="Calibri"/>
            </a:endParaRPr>
          </a:p>
          <a:p>
            <a:pPr marL="457200" indent="-457200">
              <a:buFont typeface="Arial"/>
              <a:buChar char="•"/>
            </a:pPr>
            <a:r>
              <a:rPr lang="en-US" sz="3200">
                <a:latin typeface="Times New Roman"/>
                <a:ea typeface="SimSun"/>
                <a:cs typeface="Calibri"/>
              </a:rPr>
              <a:t>Using company names as brand names?           Suggested</a:t>
            </a:r>
            <a:endParaRPr lang="en-US" sz="3200">
              <a:latin typeface="Times New Roman"/>
              <a:cs typeface="Calibri"/>
            </a:endParaRPr>
          </a:p>
          <a:p>
            <a:endParaRPr lang="en-US" sz="3200">
              <a:latin typeface="Times New Roman"/>
              <a:ea typeface="SimSun"/>
              <a:cs typeface="Calibri"/>
            </a:endParaRPr>
          </a:p>
          <a:p>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endParaRPr lang="en-US" sz="3200">
              <a:latin typeface="Times New Roman"/>
              <a:cs typeface="Calibri"/>
            </a:endParaRPr>
          </a:p>
        </p:txBody>
      </p:sp>
      <p:pic>
        <p:nvPicPr>
          <p:cNvPr id="18" name="Picture 17" descr="A logo with a crown&#10;&#10;Description automatically generated">
            <a:extLst>
              <a:ext uri="{FF2B5EF4-FFF2-40B4-BE49-F238E27FC236}">
                <a16:creationId xmlns:a16="http://schemas.microsoft.com/office/drawing/2014/main" id="{9A30DD74-0A8B-D57C-0BE8-8299A51DA14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278366" y="3845064"/>
            <a:ext cx="6641286" cy="2301959"/>
          </a:xfrm>
          <a:prstGeom prst="rect">
            <a:avLst/>
          </a:prstGeom>
        </p:spPr>
      </p:pic>
      <p:sp>
        <p:nvSpPr>
          <p:cNvPr id="28" name="Arrow: Right 27">
            <a:extLst>
              <a:ext uri="{FF2B5EF4-FFF2-40B4-BE49-F238E27FC236}">
                <a16:creationId xmlns:a16="http://schemas.microsoft.com/office/drawing/2014/main" id="{06BFEDE7-13B5-A6B8-6389-2FBC813951D3}"/>
              </a:ext>
            </a:extLst>
          </p:cNvPr>
          <p:cNvSpPr/>
          <p:nvPr/>
        </p:nvSpPr>
        <p:spPr>
          <a:xfrm>
            <a:off x="7520608" y="2766390"/>
            <a:ext cx="776377" cy="2875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129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Two Perspectives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6" name="Oval 5">
            <a:extLst>
              <a:ext uri="{FF2B5EF4-FFF2-40B4-BE49-F238E27FC236}">
                <a16:creationId xmlns:a16="http://schemas.microsoft.com/office/drawing/2014/main" id="{2FBCC6B8-B14E-4086-7696-30B73407E62E}"/>
              </a:ext>
            </a:extLst>
          </p:cNvPr>
          <p:cNvSpPr/>
          <p:nvPr/>
        </p:nvSpPr>
        <p:spPr>
          <a:xfrm>
            <a:off x="728869" y="1507435"/>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Calibri"/>
              </a:rPr>
              <a:t>Management </a:t>
            </a:r>
            <a:endParaRPr lang="en-US" sz="2800" b="1">
              <a:latin typeface="Times New Roman"/>
            </a:endParaRPr>
          </a:p>
        </p:txBody>
      </p:sp>
      <p:sp>
        <p:nvSpPr>
          <p:cNvPr id="11" name="Oval 10">
            <a:extLst>
              <a:ext uri="{FF2B5EF4-FFF2-40B4-BE49-F238E27FC236}">
                <a16:creationId xmlns:a16="http://schemas.microsoft.com/office/drawing/2014/main" id="{968370BF-45D7-82CC-82E4-D6A2B350B0A6}"/>
              </a:ext>
            </a:extLst>
          </p:cNvPr>
          <p:cNvSpPr/>
          <p:nvPr/>
        </p:nvSpPr>
        <p:spPr>
          <a:xfrm>
            <a:off x="642604" y="4555434"/>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Company</a:t>
            </a:r>
          </a:p>
          <a:p>
            <a:pPr algn="ctr"/>
            <a:r>
              <a:rPr lang="en-US" sz="2800" b="1">
                <a:latin typeface="Times New Roman"/>
                <a:cs typeface="Calibri"/>
              </a:rPr>
              <a:t>Oriented</a:t>
            </a:r>
          </a:p>
        </p:txBody>
      </p:sp>
      <p:sp>
        <p:nvSpPr>
          <p:cNvPr id="16" name="Arrow: Down 15">
            <a:extLst>
              <a:ext uri="{FF2B5EF4-FFF2-40B4-BE49-F238E27FC236}">
                <a16:creationId xmlns:a16="http://schemas.microsoft.com/office/drawing/2014/main" id="{D1FE46DA-082C-DC84-2937-73BA87C5CAE7}"/>
              </a:ext>
            </a:extLst>
          </p:cNvPr>
          <p:cNvSpPr/>
          <p:nvPr/>
        </p:nvSpPr>
        <p:spPr>
          <a:xfrm>
            <a:off x="1834675" y="2828275"/>
            <a:ext cx="1035170" cy="1725283"/>
          </a:xfrm>
          <a:prstGeom prst="downArrow">
            <a:avLst/>
          </a:prstGeom>
          <a:solidFill>
            <a:schemeClr val="accent5">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C9BA52-A463-CE1E-F1C3-6F609E33388B}"/>
              </a:ext>
            </a:extLst>
          </p:cNvPr>
          <p:cNvSpPr/>
          <p:nvPr/>
        </p:nvSpPr>
        <p:spPr>
          <a:xfrm>
            <a:off x="12190802" y="2368200"/>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Customer</a:t>
            </a:r>
            <a:endParaRPr lang="en-US" sz="2800" b="1">
              <a:latin typeface="Times New Roman"/>
              <a:cs typeface="Times New Roman"/>
            </a:endParaRPr>
          </a:p>
        </p:txBody>
      </p:sp>
      <p:sp>
        <p:nvSpPr>
          <p:cNvPr id="8" name="Arrow: Down 7">
            <a:extLst>
              <a:ext uri="{FF2B5EF4-FFF2-40B4-BE49-F238E27FC236}">
                <a16:creationId xmlns:a16="http://schemas.microsoft.com/office/drawing/2014/main" id="{45D263AA-3636-3229-6901-C1ABFF090EFC}"/>
              </a:ext>
            </a:extLst>
          </p:cNvPr>
          <p:cNvSpPr/>
          <p:nvPr/>
        </p:nvSpPr>
        <p:spPr>
          <a:xfrm>
            <a:off x="13297858" y="3992351"/>
            <a:ext cx="1035170" cy="1725283"/>
          </a:xfrm>
          <a:prstGeom prst="down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A4B25B-018F-BD46-8D0E-53E448F4A75E}"/>
              </a:ext>
            </a:extLst>
          </p:cNvPr>
          <p:cNvSpPr/>
          <p:nvPr/>
        </p:nvSpPr>
        <p:spPr>
          <a:xfrm>
            <a:off x="12328716" y="6019069"/>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Brand </a:t>
            </a:r>
          </a:p>
          <a:p>
            <a:pPr algn="ctr"/>
            <a:r>
              <a:rPr lang="en-US" sz="2800" b="1">
                <a:latin typeface="Times New Roman"/>
                <a:cs typeface="Calibri"/>
              </a:rPr>
              <a:t>Oriented</a:t>
            </a:r>
          </a:p>
        </p:txBody>
      </p:sp>
    </p:spTree>
    <p:extLst>
      <p:ext uri="{BB962C8B-B14F-4D97-AF65-F5344CB8AC3E}">
        <p14:creationId xmlns:p14="http://schemas.microsoft.com/office/powerpoint/2010/main" val="79811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Two Perspectives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6" name="Oval 5">
            <a:extLst>
              <a:ext uri="{FF2B5EF4-FFF2-40B4-BE49-F238E27FC236}">
                <a16:creationId xmlns:a16="http://schemas.microsoft.com/office/drawing/2014/main" id="{2FBCC6B8-B14E-4086-7696-30B73407E62E}"/>
              </a:ext>
            </a:extLst>
          </p:cNvPr>
          <p:cNvSpPr/>
          <p:nvPr/>
        </p:nvSpPr>
        <p:spPr>
          <a:xfrm>
            <a:off x="728869" y="1507435"/>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Calibri"/>
              </a:rPr>
              <a:t>Management </a:t>
            </a:r>
            <a:endParaRPr lang="en-US" sz="2800" b="1">
              <a:latin typeface="Times New Roman"/>
            </a:endParaRPr>
          </a:p>
        </p:txBody>
      </p:sp>
      <p:sp>
        <p:nvSpPr>
          <p:cNvPr id="7" name="Oval 6">
            <a:extLst>
              <a:ext uri="{FF2B5EF4-FFF2-40B4-BE49-F238E27FC236}">
                <a16:creationId xmlns:a16="http://schemas.microsoft.com/office/drawing/2014/main" id="{1ABB1BB3-C231-380F-2950-3CC50844C0B0}"/>
              </a:ext>
            </a:extLst>
          </p:cNvPr>
          <p:cNvSpPr/>
          <p:nvPr/>
        </p:nvSpPr>
        <p:spPr>
          <a:xfrm>
            <a:off x="7652626" y="1525775"/>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Customer</a:t>
            </a:r>
            <a:endParaRPr lang="en-US" sz="2800" b="1">
              <a:latin typeface="Times New Roman"/>
              <a:cs typeface="Times New Roman"/>
            </a:endParaRPr>
          </a:p>
        </p:txBody>
      </p:sp>
      <p:sp>
        <p:nvSpPr>
          <p:cNvPr id="10" name="Oval 9">
            <a:extLst>
              <a:ext uri="{FF2B5EF4-FFF2-40B4-BE49-F238E27FC236}">
                <a16:creationId xmlns:a16="http://schemas.microsoft.com/office/drawing/2014/main" id="{046DCF2D-E4EC-FB2A-F0B6-ACB0EE6868D0}"/>
              </a:ext>
            </a:extLst>
          </p:cNvPr>
          <p:cNvSpPr/>
          <p:nvPr/>
        </p:nvSpPr>
        <p:spPr>
          <a:xfrm>
            <a:off x="7645204" y="4553557"/>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Brand </a:t>
            </a:r>
          </a:p>
          <a:p>
            <a:pPr algn="ctr"/>
            <a:r>
              <a:rPr lang="en-US" sz="2800" b="1">
                <a:latin typeface="Times New Roman"/>
                <a:cs typeface="Calibri"/>
              </a:rPr>
              <a:t>Oriented</a:t>
            </a:r>
          </a:p>
        </p:txBody>
      </p:sp>
      <p:sp>
        <p:nvSpPr>
          <p:cNvPr id="11" name="Oval 10">
            <a:extLst>
              <a:ext uri="{FF2B5EF4-FFF2-40B4-BE49-F238E27FC236}">
                <a16:creationId xmlns:a16="http://schemas.microsoft.com/office/drawing/2014/main" id="{968370BF-45D7-82CC-82E4-D6A2B350B0A6}"/>
              </a:ext>
            </a:extLst>
          </p:cNvPr>
          <p:cNvSpPr/>
          <p:nvPr/>
        </p:nvSpPr>
        <p:spPr>
          <a:xfrm>
            <a:off x="642604" y="4555434"/>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Company</a:t>
            </a:r>
          </a:p>
          <a:p>
            <a:pPr algn="ctr"/>
            <a:r>
              <a:rPr lang="en-US" sz="2800" b="1">
                <a:latin typeface="Times New Roman"/>
                <a:cs typeface="Calibri"/>
              </a:rPr>
              <a:t>Oriented</a:t>
            </a:r>
          </a:p>
        </p:txBody>
      </p:sp>
      <p:pic>
        <p:nvPicPr>
          <p:cNvPr id="13" name="Picture 12" descr="A red suv with black background&#10;&#10;Description automatically generated">
            <a:extLst>
              <a:ext uri="{FF2B5EF4-FFF2-40B4-BE49-F238E27FC236}">
                <a16:creationId xmlns:a16="http://schemas.microsoft.com/office/drawing/2014/main" id="{0E10E24B-573F-81B9-1483-9DBB42FA6F8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423833" y="6871679"/>
            <a:ext cx="4485737" cy="2981057"/>
          </a:xfrm>
          <a:prstGeom prst="rect">
            <a:avLst/>
          </a:prstGeom>
        </p:spPr>
      </p:pic>
      <p:sp>
        <p:nvSpPr>
          <p:cNvPr id="16" name="Arrow: Down 15">
            <a:extLst>
              <a:ext uri="{FF2B5EF4-FFF2-40B4-BE49-F238E27FC236}">
                <a16:creationId xmlns:a16="http://schemas.microsoft.com/office/drawing/2014/main" id="{D1FE46DA-082C-DC84-2937-73BA87C5CAE7}"/>
              </a:ext>
            </a:extLst>
          </p:cNvPr>
          <p:cNvSpPr/>
          <p:nvPr/>
        </p:nvSpPr>
        <p:spPr>
          <a:xfrm>
            <a:off x="1834675" y="2828275"/>
            <a:ext cx="1035170" cy="1725283"/>
          </a:xfrm>
          <a:prstGeom prst="downArrow">
            <a:avLst/>
          </a:prstGeom>
          <a:solidFill>
            <a:schemeClr val="accent5">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C82E86E2-D256-E7D3-408D-BE1492085A57}"/>
              </a:ext>
            </a:extLst>
          </p:cNvPr>
          <p:cNvSpPr/>
          <p:nvPr/>
        </p:nvSpPr>
        <p:spPr>
          <a:xfrm>
            <a:off x="8752260" y="2851142"/>
            <a:ext cx="1035170" cy="1725283"/>
          </a:xfrm>
          <a:prstGeom prst="down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99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Two Perspectives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6" name="Oval 5">
            <a:extLst>
              <a:ext uri="{FF2B5EF4-FFF2-40B4-BE49-F238E27FC236}">
                <a16:creationId xmlns:a16="http://schemas.microsoft.com/office/drawing/2014/main" id="{2FBCC6B8-B14E-4086-7696-30B73407E62E}"/>
              </a:ext>
            </a:extLst>
          </p:cNvPr>
          <p:cNvSpPr/>
          <p:nvPr/>
        </p:nvSpPr>
        <p:spPr>
          <a:xfrm>
            <a:off x="728869" y="1507435"/>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Calibri"/>
              </a:rPr>
              <a:t>Management </a:t>
            </a:r>
            <a:endParaRPr lang="en-US" sz="2800" b="1">
              <a:latin typeface="Times New Roman"/>
            </a:endParaRPr>
          </a:p>
        </p:txBody>
      </p:sp>
      <p:sp>
        <p:nvSpPr>
          <p:cNvPr id="7" name="Oval 6">
            <a:extLst>
              <a:ext uri="{FF2B5EF4-FFF2-40B4-BE49-F238E27FC236}">
                <a16:creationId xmlns:a16="http://schemas.microsoft.com/office/drawing/2014/main" id="{1ABB1BB3-C231-380F-2950-3CC50844C0B0}"/>
              </a:ext>
            </a:extLst>
          </p:cNvPr>
          <p:cNvSpPr/>
          <p:nvPr/>
        </p:nvSpPr>
        <p:spPr>
          <a:xfrm>
            <a:off x="7730642" y="1507434"/>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Customer</a:t>
            </a:r>
            <a:endParaRPr lang="en-US" sz="2800" b="1">
              <a:latin typeface="Times New Roman"/>
              <a:cs typeface="Times New Roman"/>
            </a:endParaRPr>
          </a:p>
        </p:txBody>
      </p:sp>
      <p:sp>
        <p:nvSpPr>
          <p:cNvPr id="10" name="Oval 9">
            <a:extLst>
              <a:ext uri="{FF2B5EF4-FFF2-40B4-BE49-F238E27FC236}">
                <a16:creationId xmlns:a16="http://schemas.microsoft.com/office/drawing/2014/main" id="{046DCF2D-E4EC-FB2A-F0B6-ACB0EE6868D0}"/>
              </a:ext>
            </a:extLst>
          </p:cNvPr>
          <p:cNvSpPr/>
          <p:nvPr/>
        </p:nvSpPr>
        <p:spPr>
          <a:xfrm>
            <a:off x="7802530" y="4555435"/>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Brand </a:t>
            </a:r>
          </a:p>
          <a:p>
            <a:pPr algn="ctr"/>
            <a:r>
              <a:rPr lang="en-US" sz="2800" b="1">
                <a:latin typeface="Times New Roman"/>
                <a:cs typeface="Calibri"/>
              </a:rPr>
              <a:t>Oriented</a:t>
            </a:r>
          </a:p>
        </p:txBody>
      </p:sp>
      <p:sp>
        <p:nvSpPr>
          <p:cNvPr id="11" name="Oval 10">
            <a:extLst>
              <a:ext uri="{FF2B5EF4-FFF2-40B4-BE49-F238E27FC236}">
                <a16:creationId xmlns:a16="http://schemas.microsoft.com/office/drawing/2014/main" id="{968370BF-45D7-82CC-82E4-D6A2B350B0A6}"/>
              </a:ext>
            </a:extLst>
          </p:cNvPr>
          <p:cNvSpPr/>
          <p:nvPr/>
        </p:nvSpPr>
        <p:spPr>
          <a:xfrm>
            <a:off x="642604" y="4555434"/>
            <a:ext cx="3249283" cy="13227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latin typeface="Times New Roman"/>
                <a:cs typeface="Calibri"/>
              </a:rPr>
              <a:t>Company</a:t>
            </a:r>
          </a:p>
          <a:p>
            <a:pPr algn="ctr"/>
            <a:r>
              <a:rPr lang="en-US" sz="2800" b="1">
                <a:latin typeface="Times New Roman"/>
                <a:cs typeface="Calibri"/>
              </a:rPr>
              <a:t>Oriented</a:t>
            </a:r>
          </a:p>
        </p:txBody>
      </p:sp>
      <p:pic>
        <p:nvPicPr>
          <p:cNvPr id="13" name="Picture 12" descr="A red suv with black background&#10;&#10;Description automatically generated">
            <a:extLst>
              <a:ext uri="{FF2B5EF4-FFF2-40B4-BE49-F238E27FC236}">
                <a16:creationId xmlns:a16="http://schemas.microsoft.com/office/drawing/2014/main" id="{0E10E24B-573F-81B9-1483-9DBB42FA6F8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651849" y="2305093"/>
            <a:ext cx="4485737" cy="2981057"/>
          </a:xfrm>
          <a:prstGeom prst="rect">
            <a:avLst/>
          </a:prstGeom>
        </p:spPr>
      </p:pic>
      <p:sp>
        <p:nvSpPr>
          <p:cNvPr id="16" name="Arrow: Down 15">
            <a:extLst>
              <a:ext uri="{FF2B5EF4-FFF2-40B4-BE49-F238E27FC236}">
                <a16:creationId xmlns:a16="http://schemas.microsoft.com/office/drawing/2014/main" id="{D1FE46DA-082C-DC84-2937-73BA87C5CAE7}"/>
              </a:ext>
            </a:extLst>
          </p:cNvPr>
          <p:cNvSpPr/>
          <p:nvPr/>
        </p:nvSpPr>
        <p:spPr>
          <a:xfrm>
            <a:off x="1834675" y="2828275"/>
            <a:ext cx="1035170" cy="1725283"/>
          </a:xfrm>
          <a:prstGeom prst="downArrow">
            <a:avLst/>
          </a:prstGeom>
          <a:solidFill>
            <a:schemeClr val="accent5">
              <a:lumMod val="75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C82E86E2-D256-E7D3-408D-BE1492085A57}"/>
              </a:ext>
            </a:extLst>
          </p:cNvPr>
          <p:cNvSpPr/>
          <p:nvPr/>
        </p:nvSpPr>
        <p:spPr>
          <a:xfrm>
            <a:off x="8965844" y="2828274"/>
            <a:ext cx="1035170" cy="1725283"/>
          </a:xfrm>
          <a:prstGeom prst="down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649150" y="131944"/>
            <a:ext cx="11066320" cy="150810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Times New Roman"/>
              </a:rPr>
              <a:t>Company Name Dominates Brand Name</a:t>
            </a:r>
            <a:endParaRPr lang="en-US" sz="4600">
              <a:solidFill>
                <a:schemeClr val="accent2"/>
              </a:solidFill>
              <a:latin typeface="Times New Roman"/>
              <a:ea typeface="Calibri"/>
              <a:cs typeface="Times New Roman"/>
            </a:endParaRPr>
          </a:p>
          <a:p>
            <a:pPr algn="ctr"/>
            <a:endParaRPr lang="en-US" sz="4600" b="1" u="sng">
              <a:solidFill>
                <a:schemeClr val="accent2"/>
              </a:solidFill>
              <a:latin typeface="Times New Roman"/>
              <a:ea typeface="Calibri"/>
              <a:cs typeface="Calibri"/>
            </a:endParaRP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pic>
        <p:nvPicPr>
          <p:cNvPr id="11" name="Picture 10" descr="A close up of a cell phone&#10;&#10;Description automatically generated">
            <a:extLst>
              <a:ext uri="{FF2B5EF4-FFF2-40B4-BE49-F238E27FC236}">
                <a16:creationId xmlns:a16="http://schemas.microsoft.com/office/drawing/2014/main" id="{33ACBCC4-AE1B-F4D9-CB8D-45178567800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716130" y="6726056"/>
            <a:ext cx="3110937" cy="2320912"/>
          </a:xfrm>
          <a:prstGeom prst="rect">
            <a:avLst/>
          </a:prstGeom>
        </p:spPr>
      </p:pic>
      <p:pic>
        <p:nvPicPr>
          <p:cNvPr id="16" name="Picture 15" descr="A watch on a box&#10;&#10;Description automatically generated">
            <a:extLst>
              <a:ext uri="{FF2B5EF4-FFF2-40B4-BE49-F238E27FC236}">
                <a16:creationId xmlns:a16="http://schemas.microsoft.com/office/drawing/2014/main" id="{7540544F-8C4D-DA98-8BEE-499AFDE635CF}"/>
              </a:ext>
            </a:extLst>
          </p:cNvPr>
          <p:cNvPicPr>
            <a:picLocks noChangeAspect="1"/>
          </p:cNvPicPr>
          <p:nvPr/>
        </p:nvPicPr>
        <p:blipFill>
          <a:blip r:embed="rId10"/>
          <a:stretch>
            <a:fillRect/>
          </a:stretch>
        </p:blipFill>
        <p:spPr>
          <a:xfrm>
            <a:off x="12291709" y="4530900"/>
            <a:ext cx="3601066" cy="2027905"/>
          </a:xfrm>
          <a:prstGeom prst="rect">
            <a:avLst/>
          </a:prstGeom>
        </p:spPr>
      </p:pic>
      <p:pic>
        <p:nvPicPr>
          <p:cNvPr id="17" name="Picture 16" descr="A close up of a mask&#10;&#10;Description automatically generated">
            <a:extLst>
              <a:ext uri="{FF2B5EF4-FFF2-40B4-BE49-F238E27FC236}">
                <a16:creationId xmlns:a16="http://schemas.microsoft.com/office/drawing/2014/main" id="{33C0C0F8-36DE-C969-1D55-21C848C38900}"/>
              </a:ext>
            </a:extLst>
          </p:cNvPr>
          <p:cNvPicPr>
            <a:picLocks noChangeAspect="1"/>
          </p:cNvPicPr>
          <p:nvPr/>
        </p:nvPicPr>
        <p:blipFill>
          <a:blip r:embed="rId11"/>
          <a:stretch>
            <a:fillRect/>
          </a:stretch>
        </p:blipFill>
        <p:spPr>
          <a:xfrm>
            <a:off x="-3745490" y="4227871"/>
            <a:ext cx="3224982" cy="2123769"/>
          </a:xfrm>
          <a:prstGeom prst="rect">
            <a:avLst/>
          </a:prstGeom>
        </p:spPr>
      </p:pic>
      <p:pic>
        <p:nvPicPr>
          <p:cNvPr id="18" name="Picture 17" descr="A white apple with a bite taken out of it&#10;&#10;Description automatically generated">
            <a:extLst>
              <a:ext uri="{FF2B5EF4-FFF2-40B4-BE49-F238E27FC236}">
                <a16:creationId xmlns:a16="http://schemas.microsoft.com/office/drawing/2014/main" id="{11963029-4797-A290-2AB1-6ACF27AE1C77}"/>
              </a:ext>
            </a:extLst>
          </p:cNvPr>
          <p:cNvPicPr>
            <a:picLocks noChangeAspect="1"/>
          </p:cNvPicPr>
          <p:nvPr/>
        </p:nvPicPr>
        <p:blipFill>
          <a:blip r:embed="rId12"/>
          <a:stretch>
            <a:fillRect/>
          </a:stretch>
        </p:blipFill>
        <p:spPr>
          <a:xfrm>
            <a:off x="5125064" y="1339646"/>
            <a:ext cx="1610034" cy="1659195"/>
          </a:xfrm>
          <a:prstGeom prst="rect">
            <a:avLst/>
          </a:prstGeom>
        </p:spPr>
      </p:pic>
      <p:cxnSp>
        <p:nvCxnSpPr>
          <p:cNvPr id="6" name="Connector: Curved 5">
            <a:extLst>
              <a:ext uri="{FF2B5EF4-FFF2-40B4-BE49-F238E27FC236}">
                <a16:creationId xmlns:a16="http://schemas.microsoft.com/office/drawing/2014/main" id="{E391C742-3D7F-15DC-3C54-46857B26A0F2}"/>
              </a:ext>
            </a:extLst>
          </p:cNvPr>
          <p:cNvCxnSpPr/>
          <p:nvPr/>
        </p:nvCxnSpPr>
        <p:spPr>
          <a:xfrm>
            <a:off x="12508442" y="1312225"/>
            <a:ext cx="1435016" cy="2357971"/>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or: Curved 6">
            <a:extLst>
              <a:ext uri="{FF2B5EF4-FFF2-40B4-BE49-F238E27FC236}">
                <a16:creationId xmlns:a16="http://schemas.microsoft.com/office/drawing/2014/main" id="{1CA9396E-6ECB-6AE7-EF37-F0FE71B194D9}"/>
              </a:ext>
            </a:extLst>
          </p:cNvPr>
          <p:cNvCxnSpPr>
            <a:cxnSpLocks/>
          </p:cNvCxnSpPr>
          <p:nvPr/>
        </p:nvCxnSpPr>
        <p:spPr>
          <a:xfrm flipH="1">
            <a:off x="-2648261" y="1494159"/>
            <a:ext cx="1490081" cy="22719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20105B7-A8E9-BCCE-719C-B3F659C2ED79}"/>
              </a:ext>
            </a:extLst>
          </p:cNvPr>
          <p:cNvCxnSpPr/>
          <p:nvPr/>
        </p:nvCxnSpPr>
        <p:spPr>
          <a:xfrm>
            <a:off x="7752059" y="6873713"/>
            <a:ext cx="4917" cy="1455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37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649150" y="131944"/>
            <a:ext cx="11066320" cy="150810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Times New Roman"/>
              </a:rPr>
              <a:t>Company Name Dominates Brand Name</a:t>
            </a:r>
            <a:endParaRPr lang="en-US" sz="4600">
              <a:solidFill>
                <a:schemeClr val="accent2"/>
              </a:solidFill>
              <a:latin typeface="Times New Roman"/>
              <a:ea typeface="Calibri"/>
              <a:cs typeface="Times New Roman"/>
            </a:endParaRPr>
          </a:p>
          <a:p>
            <a:pPr algn="ctr"/>
            <a:endParaRPr lang="en-US" sz="4600" b="1" u="sng">
              <a:solidFill>
                <a:schemeClr val="accent2"/>
              </a:solidFill>
              <a:latin typeface="Times New Roman"/>
              <a:ea typeface="Calibri"/>
              <a:cs typeface="Calibri"/>
            </a:endParaRP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pic>
        <p:nvPicPr>
          <p:cNvPr id="11" name="Picture 10" descr="A close up of a cell phone&#10;&#10;Description automatically generated">
            <a:extLst>
              <a:ext uri="{FF2B5EF4-FFF2-40B4-BE49-F238E27FC236}">
                <a16:creationId xmlns:a16="http://schemas.microsoft.com/office/drawing/2014/main" id="{33ACBCC4-AE1B-F4D9-CB8D-45178567800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68468" y="4536109"/>
            <a:ext cx="3110937" cy="2320912"/>
          </a:xfrm>
          <a:prstGeom prst="rect">
            <a:avLst/>
          </a:prstGeom>
        </p:spPr>
      </p:pic>
      <p:pic>
        <p:nvPicPr>
          <p:cNvPr id="16" name="Picture 15" descr="A watch on a box&#10;&#10;Description automatically generated">
            <a:extLst>
              <a:ext uri="{FF2B5EF4-FFF2-40B4-BE49-F238E27FC236}">
                <a16:creationId xmlns:a16="http://schemas.microsoft.com/office/drawing/2014/main" id="{7540544F-8C4D-DA98-8BEE-499AFDE635CF}"/>
              </a:ext>
            </a:extLst>
          </p:cNvPr>
          <p:cNvPicPr>
            <a:picLocks noChangeAspect="1"/>
          </p:cNvPicPr>
          <p:nvPr/>
        </p:nvPicPr>
        <p:blipFill>
          <a:blip r:embed="rId10"/>
          <a:stretch>
            <a:fillRect/>
          </a:stretch>
        </p:blipFill>
        <p:spPr>
          <a:xfrm>
            <a:off x="7939548" y="3213919"/>
            <a:ext cx="3601066" cy="2027905"/>
          </a:xfrm>
          <a:prstGeom prst="rect">
            <a:avLst/>
          </a:prstGeom>
        </p:spPr>
      </p:pic>
      <p:pic>
        <p:nvPicPr>
          <p:cNvPr id="17" name="Picture 16" descr="A close up of a mask&#10;&#10;Description automatically generated">
            <a:extLst>
              <a:ext uri="{FF2B5EF4-FFF2-40B4-BE49-F238E27FC236}">
                <a16:creationId xmlns:a16="http://schemas.microsoft.com/office/drawing/2014/main" id="{33C0C0F8-36DE-C969-1D55-21C848C38900}"/>
              </a:ext>
            </a:extLst>
          </p:cNvPr>
          <p:cNvPicPr>
            <a:picLocks noChangeAspect="1"/>
          </p:cNvPicPr>
          <p:nvPr/>
        </p:nvPicPr>
        <p:blipFill>
          <a:blip r:embed="rId11"/>
          <a:stretch>
            <a:fillRect/>
          </a:stretch>
        </p:blipFill>
        <p:spPr>
          <a:xfrm>
            <a:off x="489155" y="3215148"/>
            <a:ext cx="3224982" cy="2123769"/>
          </a:xfrm>
          <a:prstGeom prst="rect">
            <a:avLst/>
          </a:prstGeom>
        </p:spPr>
      </p:pic>
      <p:pic>
        <p:nvPicPr>
          <p:cNvPr id="18" name="Picture 17" descr="A white apple with a bite taken out of it&#10;&#10;Description automatically generated">
            <a:extLst>
              <a:ext uri="{FF2B5EF4-FFF2-40B4-BE49-F238E27FC236}">
                <a16:creationId xmlns:a16="http://schemas.microsoft.com/office/drawing/2014/main" id="{11963029-4797-A290-2AB1-6ACF27AE1C77}"/>
              </a:ext>
            </a:extLst>
          </p:cNvPr>
          <p:cNvPicPr>
            <a:picLocks noChangeAspect="1"/>
          </p:cNvPicPr>
          <p:nvPr/>
        </p:nvPicPr>
        <p:blipFill>
          <a:blip r:embed="rId12"/>
          <a:stretch>
            <a:fillRect/>
          </a:stretch>
        </p:blipFill>
        <p:spPr>
          <a:xfrm>
            <a:off x="5125064" y="1339646"/>
            <a:ext cx="1610034" cy="1659195"/>
          </a:xfrm>
          <a:prstGeom prst="rect">
            <a:avLst/>
          </a:prstGeom>
        </p:spPr>
      </p:pic>
      <p:cxnSp>
        <p:nvCxnSpPr>
          <p:cNvPr id="6" name="Connector: Curved 5">
            <a:extLst>
              <a:ext uri="{FF2B5EF4-FFF2-40B4-BE49-F238E27FC236}">
                <a16:creationId xmlns:a16="http://schemas.microsoft.com/office/drawing/2014/main" id="{E391C742-3D7F-15DC-3C54-46857B26A0F2}"/>
              </a:ext>
            </a:extLst>
          </p:cNvPr>
          <p:cNvCxnSpPr/>
          <p:nvPr/>
        </p:nvCxnSpPr>
        <p:spPr>
          <a:xfrm>
            <a:off x="6486834" y="2172930"/>
            <a:ext cx="1435016" cy="2357971"/>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or: Curved 6">
            <a:extLst>
              <a:ext uri="{FF2B5EF4-FFF2-40B4-BE49-F238E27FC236}">
                <a16:creationId xmlns:a16="http://schemas.microsoft.com/office/drawing/2014/main" id="{1CA9396E-6ECB-6AE7-EF37-F0FE71B194D9}"/>
              </a:ext>
            </a:extLst>
          </p:cNvPr>
          <p:cNvCxnSpPr>
            <a:cxnSpLocks/>
          </p:cNvCxnSpPr>
          <p:nvPr/>
        </p:nvCxnSpPr>
        <p:spPr>
          <a:xfrm flipH="1">
            <a:off x="3730849" y="2258961"/>
            <a:ext cx="1490081" cy="22719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20105B7-A8E9-BCCE-719C-B3F659C2ED79}"/>
              </a:ext>
            </a:extLst>
          </p:cNvPr>
          <p:cNvCxnSpPr/>
          <p:nvPr/>
        </p:nvCxnSpPr>
        <p:spPr>
          <a:xfrm>
            <a:off x="5953739" y="2942610"/>
            <a:ext cx="4917" cy="1455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1521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415634" y="267137"/>
            <a:ext cx="10832804" cy="800219"/>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Times New Roman"/>
              </a:rPr>
              <a:t>Brand Name Dominates Company Name</a:t>
            </a:r>
            <a:endParaRPr lang="en-US" sz="4600">
              <a:solidFill>
                <a:schemeClr val="accent2"/>
              </a:solidFill>
              <a:latin typeface="Times New Roman"/>
              <a:ea typeface="Calibri"/>
              <a:cs typeface="Times New Roman"/>
            </a:endParaRP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6" name="Picture 5" descr="A blue circle with a white letter f in it&#10;&#10;Description automatically generated">
            <a:extLst>
              <a:ext uri="{FF2B5EF4-FFF2-40B4-BE49-F238E27FC236}">
                <a16:creationId xmlns:a16="http://schemas.microsoft.com/office/drawing/2014/main" id="{8F34BA34-FEF3-6DE8-4CFF-5D3B15EE276C}"/>
              </a:ext>
            </a:extLst>
          </p:cNvPr>
          <p:cNvPicPr>
            <a:picLocks noChangeAspect="1"/>
          </p:cNvPicPr>
          <p:nvPr/>
        </p:nvPicPr>
        <p:blipFill>
          <a:blip r:embed="rId8"/>
          <a:stretch>
            <a:fillRect/>
          </a:stretch>
        </p:blipFill>
        <p:spPr>
          <a:xfrm>
            <a:off x="677700" y="1349632"/>
            <a:ext cx="2143125" cy="2143125"/>
          </a:xfrm>
          <a:prstGeom prst="rect">
            <a:avLst/>
          </a:prstGeom>
        </p:spPr>
      </p:pic>
      <p:pic>
        <p:nvPicPr>
          <p:cNvPr id="7" name="Picture 6" descr="A green square with a white phone in the middle&#10;&#10;Description automatically generated">
            <a:extLst>
              <a:ext uri="{FF2B5EF4-FFF2-40B4-BE49-F238E27FC236}">
                <a16:creationId xmlns:a16="http://schemas.microsoft.com/office/drawing/2014/main" id="{AE3DDF0C-9D2A-7941-2C90-DCCCC502224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603239" y="1289255"/>
            <a:ext cx="2239298" cy="2251588"/>
          </a:xfrm>
          <a:prstGeom prst="rect">
            <a:avLst/>
          </a:prstGeom>
        </p:spPr>
      </p:pic>
      <p:pic>
        <p:nvPicPr>
          <p:cNvPr id="16" name="Picture 15" descr="Meta - Management Leadership for Tomorrow">
            <a:extLst>
              <a:ext uri="{FF2B5EF4-FFF2-40B4-BE49-F238E27FC236}">
                <a16:creationId xmlns:a16="http://schemas.microsoft.com/office/drawing/2014/main" id="{CAB3D57C-F9FD-E67E-2C9E-CBC3940EF38C}"/>
              </a:ext>
            </a:extLst>
          </p:cNvPr>
          <p:cNvPicPr>
            <a:picLocks noChangeAspect="1"/>
          </p:cNvPicPr>
          <p:nvPr/>
        </p:nvPicPr>
        <p:blipFill>
          <a:blip r:embed="rId11"/>
          <a:stretch>
            <a:fillRect/>
          </a:stretch>
        </p:blipFill>
        <p:spPr>
          <a:xfrm>
            <a:off x="2531806" y="5970024"/>
            <a:ext cx="6784259" cy="3816146"/>
          </a:xfrm>
          <a:prstGeom prst="rect">
            <a:avLst/>
          </a:prstGeom>
        </p:spPr>
      </p:pic>
      <p:pic>
        <p:nvPicPr>
          <p:cNvPr id="17" name="Picture 16" descr="HGEM | The Instagram effect - how the platform has divided the…">
            <a:extLst>
              <a:ext uri="{FF2B5EF4-FFF2-40B4-BE49-F238E27FC236}">
                <a16:creationId xmlns:a16="http://schemas.microsoft.com/office/drawing/2014/main" id="{F8092CEF-BAD7-59DF-27A9-60E5D5787C51}"/>
              </a:ext>
            </a:extLst>
          </p:cNvPr>
          <p:cNvPicPr>
            <a:picLocks noChangeAspect="1"/>
          </p:cNvPicPr>
          <p:nvPr/>
        </p:nvPicPr>
        <p:blipFill>
          <a:blip r:embed="rId12"/>
          <a:stretch>
            <a:fillRect/>
          </a:stretch>
        </p:blipFill>
        <p:spPr>
          <a:xfrm>
            <a:off x="8671335" y="1285587"/>
            <a:ext cx="2325331" cy="2349911"/>
          </a:xfrm>
          <a:prstGeom prst="rect">
            <a:avLst/>
          </a:prstGeom>
        </p:spPr>
      </p:pic>
    </p:spTree>
    <p:extLst>
      <p:ext uri="{BB962C8B-B14F-4D97-AF65-F5344CB8AC3E}">
        <p14:creationId xmlns:p14="http://schemas.microsoft.com/office/powerpoint/2010/main" val="374481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415634" y="267137"/>
            <a:ext cx="10832804" cy="800219"/>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Times New Roman"/>
              </a:rPr>
              <a:t>Brand Name Dominates Company Name</a:t>
            </a:r>
            <a:endParaRPr lang="en-US" sz="4600">
              <a:solidFill>
                <a:schemeClr val="accent2"/>
              </a:solidFill>
              <a:latin typeface="Times New Roman"/>
              <a:ea typeface="Calibri"/>
              <a:cs typeface="Times New Roman"/>
            </a:endParaRP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6" name="Picture 5" descr="A blue circle with a white letter f in it&#10;&#10;Description automatically generated">
            <a:extLst>
              <a:ext uri="{FF2B5EF4-FFF2-40B4-BE49-F238E27FC236}">
                <a16:creationId xmlns:a16="http://schemas.microsoft.com/office/drawing/2014/main" id="{8F34BA34-FEF3-6DE8-4CFF-5D3B15EE276C}"/>
              </a:ext>
            </a:extLst>
          </p:cNvPr>
          <p:cNvPicPr>
            <a:picLocks noChangeAspect="1"/>
          </p:cNvPicPr>
          <p:nvPr/>
        </p:nvPicPr>
        <p:blipFill>
          <a:blip r:embed="rId8"/>
          <a:stretch>
            <a:fillRect/>
          </a:stretch>
        </p:blipFill>
        <p:spPr>
          <a:xfrm>
            <a:off x="1337341" y="1349632"/>
            <a:ext cx="2143125" cy="2143125"/>
          </a:xfrm>
          <a:prstGeom prst="rect">
            <a:avLst/>
          </a:prstGeom>
        </p:spPr>
      </p:pic>
      <p:pic>
        <p:nvPicPr>
          <p:cNvPr id="7" name="Picture 6" descr="A green square with a white phone in the middle&#10;&#10;Description automatically generated">
            <a:extLst>
              <a:ext uri="{FF2B5EF4-FFF2-40B4-BE49-F238E27FC236}">
                <a16:creationId xmlns:a16="http://schemas.microsoft.com/office/drawing/2014/main" id="{AE3DDF0C-9D2A-7941-2C90-DCCCC502224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246738" y="1289255"/>
            <a:ext cx="2239298" cy="2251588"/>
          </a:xfrm>
          <a:prstGeom prst="rect">
            <a:avLst/>
          </a:prstGeom>
        </p:spPr>
      </p:pic>
      <p:pic>
        <p:nvPicPr>
          <p:cNvPr id="16" name="Picture 15" descr="Meta - Management Leadership for Tomorrow">
            <a:extLst>
              <a:ext uri="{FF2B5EF4-FFF2-40B4-BE49-F238E27FC236}">
                <a16:creationId xmlns:a16="http://schemas.microsoft.com/office/drawing/2014/main" id="{CAB3D57C-F9FD-E67E-2C9E-CBC3940EF38C}"/>
              </a:ext>
            </a:extLst>
          </p:cNvPr>
          <p:cNvPicPr>
            <a:picLocks noChangeAspect="1"/>
          </p:cNvPicPr>
          <p:nvPr/>
        </p:nvPicPr>
        <p:blipFill>
          <a:blip r:embed="rId11"/>
          <a:stretch>
            <a:fillRect/>
          </a:stretch>
        </p:blipFill>
        <p:spPr>
          <a:xfrm>
            <a:off x="2261419" y="3536540"/>
            <a:ext cx="6784259" cy="3816146"/>
          </a:xfrm>
          <a:prstGeom prst="rect">
            <a:avLst/>
          </a:prstGeom>
        </p:spPr>
      </p:pic>
      <p:pic>
        <p:nvPicPr>
          <p:cNvPr id="17" name="Picture 16" descr="HGEM | The Instagram effect - how the platform has divided the…">
            <a:extLst>
              <a:ext uri="{FF2B5EF4-FFF2-40B4-BE49-F238E27FC236}">
                <a16:creationId xmlns:a16="http://schemas.microsoft.com/office/drawing/2014/main" id="{F8092CEF-BAD7-59DF-27A9-60E5D5787C51}"/>
              </a:ext>
            </a:extLst>
          </p:cNvPr>
          <p:cNvPicPr>
            <a:picLocks noChangeAspect="1"/>
          </p:cNvPicPr>
          <p:nvPr/>
        </p:nvPicPr>
        <p:blipFill>
          <a:blip r:embed="rId12"/>
          <a:stretch>
            <a:fillRect/>
          </a:stretch>
        </p:blipFill>
        <p:spPr>
          <a:xfrm>
            <a:off x="8921544" y="1240094"/>
            <a:ext cx="2325331" cy="2349911"/>
          </a:xfrm>
          <a:prstGeom prst="rect">
            <a:avLst/>
          </a:prstGeom>
        </p:spPr>
      </p:pic>
      <p:cxnSp>
        <p:nvCxnSpPr>
          <p:cNvPr id="29" name="Straight Arrow Connector 28">
            <a:extLst>
              <a:ext uri="{FF2B5EF4-FFF2-40B4-BE49-F238E27FC236}">
                <a16:creationId xmlns:a16="http://schemas.microsoft.com/office/drawing/2014/main" id="{2E8C4AA0-8E6B-B4C4-FEEA-7F12CC421343}"/>
              </a:ext>
            </a:extLst>
          </p:cNvPr>
          <p:cNvCxnSpPr/>
          <p:nvPr/>
        </p:nvCxnSpPr>
        <p:spPr>
          <a:xfrm>
            <a:off x="2347384" y="3606801"/>
            <a:ext cx="999065" cy="11531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AC8D8DED-7CA5-CFF5-2E5F-18EE540384DE}"/>
              </a:ext>
            </a:extLst>
          </p:cNvPr>
          <p:cNvCxnSpPr>
            <a:cxnSpLocks/>
          </p:cNvCxnSpPr>
          <p:nvPr/>
        </p:nvCxnSpPr>
        <p:spPr>
          <a:xfrm flipH="1">
            <a:off x="8860365" y="3659717"/>
            <a:ext cx="1202268" cy="13224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92D6DCE0-B2D4-576F-C6B3-AEE1FF749C85}"/>
              </a:ext>
            </a:extLst>
          </p:cNvPr>
          <p:cNvCxnSpPr>
            <a:cxnSpLocks/>
          </p:cNvCxnSpPr>
          <p:nvPr/>
        </p:nvCxnSpPr>
        <p:spPr>
          <a:xfrm flipH="1">
            <a:off x="6320366" y="3596217"/>
            <a:ext cx="6352" cy="11319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331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Equal Weightage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pic>
        <p:nvPicPr>
          <p:cNvPr id="13" name="Picture 12" descr="A close up of a logo&#10;&#10;Description automatically generated">
            <a:extLst>
              <a:ext uri="{FF2B5EF4-FFF2-40B4-BE49-F238E27FC236}">
                <a16:creationId xmlns:a16="http://schemas.microsoft.com/office/drawing/2014/main" id="{E482BB13-8ECB-6EE0-A0E3-5D8076591FC9}"/>
              </a:ext>
            </a:extLst>
          </p:cNvPr>
          <p:cNvPicPr>
            <a:picLocks noChangeAspect="1"/>
          </p:cNvPicPr>
          <p:nvPr/>
        </p:nvPicPr>
        <p:blipFill>
          <a:blip r:embed="rId8"/>
          <a:stretch>
            <a:fillRect/>
          </a:stretch>
        </p:blipFill>
        <p:spPr>
          <a:xfrm>
            <a:off x="-158894" y="2214762"/>
            <a:ext cx="3441129" cy="3279059"/>
          </a:xfrm>
          <a:prstGeom prst="rect">
            <a:avLst/>
          </a:prstGeom>
        </p:spPr>
      </p:pic>
      <p:sp>
        <p:nvSpPr>
          <p:cNvPr id="7" name="Arrow: Left-Right 6">
            <a:extLst>
              <a:ext uri="{FF2B5EF4-FFF2-40B4-BE49-F238E27FC236}">
                <a16:creationId xmlns:a16="http://schemas.microsoft.com/office/drawing/2014/main" id="{6ACC701B-1A07-4770-C175-95BAD36E29AA}"/>
              </a:ext>
            </a:extLst>
          </p:cNvPr>
          <p:cNvSpPr/>
          <p:nvPr/>
        </p:nvSpPr>
        <p:spPr>
          <a:xfrm>
            <a:off x="12353290" y="6354793"/>
            <a:ext cx="3838752" cy="503207"/>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C73045-7D47-3188-1619-573BA5DDADDC}"/>
              </a:ext>
            </a:extLst>
          </p:cNvPr>
          <p:cNvSpPr txBox="1"/>
          <p:nvPr/>
        </p:nvSpPr>
        <p:spPr>
          <a:xfrm>
            <a:off x="12190802" y="336674"/>
            <a:ext cx="27302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ea typeface="SimSun"/>
                <a:cs typeface="Calibri"/>
              </a:rPr>
              <a:t>Company Name</a:t>
            </a:r>
            <a:endParaRPr lang="en-US" sz="2800" b="1">
              <a:latin typeface="Times New Roman"/>
              <a:cs typeface="Times New Roman"/>
            </a:endParaRPr>
          </a:p>
        </p:txBody>
      </p:sp>
      <p:pic>
        <p:nvPicPr>
          <p:cNvPr id="6" name="Picture 5" descr="A white and black car&#10;&#10;Description automatically generated">
            <a:extLst>
              <a:ext uri="{FF2B5EF4-FFF2-40B4-BE49-F238E27FC236}">
                <a16:creationId xmlns:a16="http://schemas.microsoft.com/office/drawing/2014/main" id="{B0D1B403-5249-5B90-72E9-B1A27B6E2012}"/>
              </a:ext>
            </a:extLst>
          </p:cNvPr>
          <p:cNvPicPr>
            <a:picLocks noChangeAspect="1"/>
          </p:cNvPicPr>
          <p:nvPr/>
        </p:nvPicPr>
        <p:blipFill>
          <a:blip r:embed="rId9"/>
          <a:stretch>
            <a:fillRect/>
          </a:stretch>
        </p:blipFill>
        <p:spPr>
          <a:xfrm>
            <a:off x="12676241" y="1718749"/>
            <a:ext cx="5231127" cy="3420502"/>
          </a:xfrm>
          <a:prstGeom prst="rect">
            <a:avLst/>
          </a:prstGeom>
        </p:spPr>
      </p:pic>
      <p:sp>
        <p:nvSpPr>
          <p:cNvPr id="14" name="TextBox 13">
            <a:extLst>
              <a:ext uri="{FF2B5EF4-FFF2-40B4-BE49-F238E27FC236}">
                <a16:creationId xmlns:a16="http://schemas.microsoft.com/office/drawing/2014/main" id="{B16C85D8-3258-2B00-A1BE-266ADCBD301A}"/>
              </a:ext>
            </a:extLst>
          </p:cNvPr>
          <p:cNvSpPr txBox="1"/>
          <p:nvPr/>
        </p:nvSpPr>
        <p:spPr>
          <a:xfrm>
            <a:off x="12676241" y="5736496"/>
            <a:ext cx="2931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ea typeface="SimSun"/>
                <a:cs typeface="Calibri"/>
              </a:rPr>
              <a:t>Product Name</a:t>
            </a:r>
            <a:endParaRPr lang="en-US" sz="2800" b="1">
              <a:latin typeface="Times New Roman"/>
              <a:cs typeface="Times New Roman"/>
            </a:endParaRPr>
          </a:p>
        </p:txBody>
      </p:sp>
    </p:spTree>
    <p:extLst>
      <p:ext uri="{BB962C8B-B14F-4D97-AF65-F5344CB8AC3E}">
        <p14:creationId xmlns:p14="http://schemas.microsoft.com/office/powerpoint/2010/main" val="372707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9" name="Freeform: Shape 1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FCEBCBA-989E-6A7C-5056-6A1433767E5C}"/>
                  </a:ext>
                </a:extLst>
              </p14:cNvPr>
              <p14:cNvContentPartPr/>
              <p14:nvPr/>
            </p14:nvContentPartPr>
            <p14:xfrm>
              <a:off x="4319656" y="943162"/>
              <a:ext cx="16512" cy="16512"/>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3"/>
              <a:stretch>
                <a:fillRect/>
              </a:stretch>
            </p:blipFill>
            <p:spPr>
              <a:xfrm>
                <a:off x="3494056" y="117562"/>
                <a:ext cx="1651200" cy="165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6F11B84-A122-714A-3CF2-8FE978143A7A}"/>
                  </a:ext>
                </a:extLst>
              </p14:cNvPr>
              <p14:cNvContentPartPr/>
              <p14:nvPr/>
            </p14:nvContentPartPr>
            <p14:xfrm>
              <a:off x="4319656" y="943162"/>
              <a:ext cx="16512" cy="16512"/>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3"/>
              <a:stretch>
                <a:fillRect/>
              </a:stretch>
            </p:blipFill>
            <p:spPr>
              <a:xfrm>
                <a:off x="3494056" y="117562"/>
                <a:ext cx="1651200" cy="1651200"/>
              </a:xfrm>
              <a:prstGeom prst="rect">
                <a:avLst/>
              </a:prstGeom>
            </p:spPr>
          </p:pic>
        </mc:Fallback>
      </mc:AlternateContent>
      <p:sp>
        <p:nvSpPr>
          <p:cNvPr id="10" name="TextBox 9">
            <a:extLst>
              <a:ext uri="{FF2B5EF4-FFF2-40B4-BE49-F238E27FC236}">
                <a16:creationId xmlns:a16="http://schemas.microsoft.com/office/drawing/2014/main" id="{656437AE-73E6-B68F-7AFF-7B57F271133A}"/>
              </a:ext>
            </a:extLst>
          </p:cNvPr>
          <p:cNvSpPr txBox="1"/>
          <p:nvPr/>
        </p:nvSpPr>
        <p:spPr>
          <a:xfrm>
            <a:off x="643467" y="944639"/>
            <a:ext cx="5025981" cy="4298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0976">
              <a:spcAft>
                <a:spcPts val="600"/>
              </a:spcAft>
            </a:pPr>
            <a:r>
              <a:rPr lang="en-US" sz="8944" b="1" i="0" u="sng" kern="1200" baseline="0">
                <a:solidFill>
                  <a:srgbClr val="A22C00"/>
                </a:solidFill>
                <a:latin typeface="Franklin Gothic"/>
                <a:ea typeface="SimSun"/>
                <a:cs typeface="Calibri"/>
              </a:rPr>
              <a:t>The Law </a:t>
            </a:r>
          </a:p>
          <a:p>
            <a:pPr defTabSz="950976">
              <a:spcAft>
                <a:spcPts val="600"/>
              </a:spcAft>
            </a:pPr>
            <a:r>
              <a:rPr lang="en-US" sz="8944" b="1" i="0" u="sng" kern="1200" baseline="0">
                <a:solidFill>
                  <a:srgbClr val="A22C00"/>
                </a:solidFill>
                <a:latin typeface="Franklin Gothic"/>
                <a:ea typeface="SimSun"/>
                <a:cs typeface="Calibri"/>
              </a:rPr>
              <a:t>Of The Company</a:t>
            </a:r>
            <a:endParaRPr lang="en-US" sz="8600" b="1" u="sng">
              <a:solidFill>
                <a:schemeClr val="accent2"/>
              </a:solidFill>
              <a:latin typeface="Franklin Gothic"/>
              <a:ea typeface="SimSun"/>
              <a:cs typeface="Calibri"/>
            </a:endParaRPr>
          </a:p>
        </p:txBody>
      </p:sp>
      <p:pic>
        <p:nvPicPr>
          <p:cNvPr id="11" name="Picture 10" descr="A close up of words&#10;&#10;Description automatically generated">
            <a:extLst>
              <a:ext uri="{FF2B5EF4-FFF2-40B4-BE49-F238E27FC236}">
                <a16:creationId xmlns:a16="http://schemas.microsoft.com/office/drawing/2014/main" id="{3627D7ED-02F0-E805-2083-A16BFBB2B0A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1821" y="940983"/>
            <a:ext cx="5936712" cy="4958912"/>
          </a:xfrm>
          <a:prstGeom prst="rect">
            <a:avLst/>
          </a:prstGeom>
        </p:spPr>
      </p:pic>
    </p:spTree>
    <p:extLst>
      <p:ext uri="{BB962C8B-B14F-4D97-AF65-F5344CB8AC3E}">
        <p14:creationId xmlns:p14="http://schemas.microsoft.com/office/powerpoint/2010/main" val="79309127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Equal Weightage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pic>
        <p:nvPicPr>
          <p:cNvPr id="13" name="Picture 12" descr="A close up of a logo&#10;&#10;Description automatically generated">
            <a:extLst>
              <a:ext uri="{FF2B5EF4-FFF2-40B4-BE49-F238E27FC236}">
                <a16:creationId xmlns:a16="http://schemas.microsoft.com/office/drawing/2014/main" id="{E482BB13-8ECB-6EE0-A0E3-5D8076591FC9}"/>
              </a:ext>
            </a:extLst>
          </p:cNvPr>
          <p:cNvPicPr>
            <a:picLocks noChangeAspect="1"/>
          </p:cNvPicPr>
          <p:nvPr/>
        </p:nvPicPr>
        <p:blipFill>
          <a:blip r:embed="rId8"/>
          <a:stretch>
            <a:fillRect/>
          </a:stretch>
        </p:blipFill>
        <p:spPr>
          <a:xfrm>
            <a:off x="-158894" y="2214762"/>
            <a:ext cx="3441129" cy="3279059"/>
          </a:xfrm>
          <a:prstGeom prst="rect">
            <a:avLst/>
          </a:prstGeom>
        </p:spPr>
      </p:pic>
      <p:sp>
        <p:nvSpPr>
          <p:cNvPr id="7" name="Arrow: Left-Right 6">
            <a:extLst>
              <a:ext uri="{FF2B5EF4-FFF2-40B4-BE49-F238E27FC236}">
                <a16:creationId xmlns:a16="http://schemas.microsoft.com/office/drawing/2014/main" id="{6ACC701B-1A07-4770-C175-95BAD36E29AA}"/>
              </a:ext>
            </a:extLst>
          </p:cNvPr>
          <p:cNvSpPr/>
          <p:nvPr/>
        </p:nvSpPr>
        <p:spPr>
          <a:xfrm>
            <a:off x="2344239" y="3600823"/>
            <a:ext cx="3838752" cy="503207"/>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3C73045-7D47-3188-1619-573BA5DDADDC}"/>
              </a:ext>
            </a:extLst>
          </p:cNvPr>
          <p:cNvSpPr txBox="1"/>
          <p:nvPr/>
        </p:nvSpPr>
        <p:spPr>
          <a:xfrm>
            <a:off x="2994256" y="2958798"/>
            <a:ext cx="27302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ea typeface="SimSun"/>
                <a:cs typeface="Calibri"/>
              </a:rPr>
              <a:t>Company Name</a:t>
            </a:r>
            <a:endParaRPr lang="en-US" sz="2800" b="1">
              <a:latin typeface="Times New Roman"/>
              <a:cs typeface="Times New Roman"/>
            </a:endParaRPr>
          </a:p>
        </p:txBody>
      </p:sp>
      <p:pic>
        <p:nvPicPr>
          <p:cNvPr id="6" name="Picture 5" descr="A white and black car&#10;&#10;Description automatically generated">
            <a:extLst>
              <a:ext uri="{FF2B5EF4-FFF2-40B4-BE49-F238E27FC236}">
                <a16:creationId xmlns:a16="http://schemas.microsoft.com/office/drawing/2014/main" id="{B0D1B403-5249-5B90-72E9-B1A27B6E2012}"/>
              </a:ext>
            </a:extLst>
          </p:cNvPr>
          <p:cNvPicPr>
            <a:picLocks noChangeAspect="1"/>
          </p:cNvPicPr>
          <p:nvPr/>
        </p:nvPicPr>
        <p:blipFill>
          <a:blip r:embed="rId9"/>
          <a:stretch>
            <a:fillRect/>
          </a:stretch>
        </p:blipFill>
        <p:spPr>
          <a:xfrm>
            <a:off x="6184001" y="2320244"/>
            <a:ext cx="5231127" cy="3420502"/>
          </a:xfrm>
          <a:prstGeom prst="rect">
            <a:avLst/>
          </a:prstGeom>
        </p:spPr>
      </p:pic>
      <p:sp>
        <p:nvSpPr>
          <p:cNvPr id="14" name="TextBox 13">
            <a:extLst>
              <a:ext uri="{FF2B5EF4-FFF2-40B4-BE49-F238E27FC236}">
                <a16:creationId xmlns:a16="http://schemas.microsoft.com/office/drawing/2014/main" id="{B16C85D8-3258-2B00-A1BE-266ADCBD301A}"/>
              </a:ext>
            </a:extLst>
          </p:cNvPr>
          <p:cNvSpPr txBox="1"/>
          <p:nvPr/>
        </p:nvSpPr>
        <p:spPr>
          <a:xfrm>
            <a:off x="2850697" y="4166067"/>
            <a:ext cx="29312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ea typeface="SimSun"/>
                <a:cs typeface="Calibri"/>
              </a:rPr>
              <a:t>Product Name</a:t>
            </a:r>
            <a:endParaRPr lang="en-US" sz="2800" b="1">
              <a:latin typeface="Times New Roman"/>
              <a:cs typeface="Times New Roman"/>
            </a:endParaRPr>
          </a:p>
        </p:txBody>
      </p:sp>
    </p:spTree>
    <p:extLst>
      <p:ext uri="{BB962C8B-B14F-4D97-AF65-F5344CB8AC3E}">
        <p14:creationId xmlns:p14="http://schemas.microsoft.com/office/powerpoint/2010/main" val="412153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Ask Yourself</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327059" y="1426189"/>
            <a:ext cx="11542148"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ea typeface="Calibri"/>
                <a:cs typeface="Calibri"/>
              </a:rPr>
              <a:t>Most issues involving </a:t>
            </a:r>
            <a:r>
              <a:rPr lang="en-US" sz="3200" b="1">
                <a:latin typeface="Times New Roman"/>
                <a:ea typeface="Calibri"/>
                <a:cs typeface="Calibri"/>
              </a:rPr>
              <a:t>Company </a:t>
            </a:r>
            <a:r>
              <a:rPr lang="en-US" sz="3200">
                <a:latin typeface="Times New Roman"/>
                <a:ea typeface="Calibri"/>
                <a:cs typeface="Calibri"/>
              </a:rPr>
              <a:t>names</a:t>
            </a:r>
            <a:r>
              <a:rPr lang="en-US" sz="3200" b="1">
                <a:latin typeface="Times New Roman"/>
                <a:ea typeface="Calibri"/>
                <a:cs typeface="Calibri"/>
              </a:rPr>
              <a:t> </a:t>
            </a:r>
            <a:r>
              <a:rPr lang="en-US" sz="3200">
                <a:latin typeface="Times New Roman"/>
                <a:ea typeface="Calibri"/>
                <a:cs typeface="Calibri"/>
              </a:rPr>
              <a:t>VS </a:t>
            </a:r>
            <a:r>
              <a:rPr lang="en-US" sz="3200" b="1">
                <a:latin typeface="Times New Roman"/>
                <a:ea typeface="Calibri"/>
                <a:cs typeface="Calibri"/>
              </a:rPr>
              <a:t>Brand</a:t>
            </a:r>
            <a:r>
              <a:rPr lang="en-US" sz="3200">
                <a:latin typeface="Times New Roman"/>
                <a:ea typeface="Calibri"/>
                <a:cs typeface="Calibri"/>
              </a:rPr>
              <a:t> names can be</a:t>
            </a:r>
            <a:endParaRPr lang="en-US" sz="3200">
              <a:latin typeface="Times New Roman"/>
              <a:cs typeface="Times New Roman"/>
            </a:endParaRPr>
          </a:p>
          <a:p>
            <a:r>
              <a:rPr lang="en-US" sz="3200">
                <a:latin typeface="Times New Roman"/>
                <a:ea typeface="Calibri"/>
                <a:cs typeface="Calibri"/>
              </a:rPr>
              <a:t>solved by asking yourself </a:t>
            </a:r>
            <a:r>
              <a:rPr lang="en-US" sz="3200" b="1">
                <a:latin typeface="Times New Roman"/>
                <a:ea typeface="Calibri"/>
                <a:cs typeface="Calibri"/>
              </a:rPr>
              <a:t>two questions:</a:t>
            </a:r>
            <a:endParaRPr lang="en-US" sz="3200" b="1">
              <a:latin typeface="Times New Roman"/>
              <a:cs typeface="Times New Roman"/>
            </a:endParaRPr>
          </a:p>
          <a:p>
            <a:endParaRPr lang="en-US" sz="3200">
              <a:latin typeface="Times New Roman"/>
              <a:ea typeface="Calibri"/>
              <a:cs typeface="Calibri"/>
            </a:endParaRPr>
          </a:p>
          <a:p>
            <a:endParaRPr lang="en-US" sz="3200">
              <a:latin typeface="Times New Roman"/>
              <a:ea typeface="Calibri"/>
              <a:cs typeface="Calibri"/>
            </a:endParaRPr>
          </a:p>
          <a:p>
            <a:endParaRPr lang="en-US" sz="3200">
              <a:latin typeface="Times New Roman"/>
              <a:ea typeface="Calibri"/>
              <a:cs typeface="Calibri"/>
            </a:endParaRPr>
          </a:p>
          <a:p>
            <a:endParaRPr lang="en-US" sz="3200">
              <a:latin typeface="Times New Roman"/>
              <a:ea typeface="Calibri"/>
              <a:cs typeface="Calibri"/>
            </a:endParaRPr>
          </a:p>
          <a:p>
            <a:endParaRPr lang="en-US" sz="3200" b="1">
              <a:latin typeface="Times New Roman"/>
              <a:ea typeface="Calibri"/>
              <a:cs typeface="Calibri"/>
            </a:endParaRPr>
          </a:p>
          <a:p>
            <a:endParaRPr lang="en-US" sz="3200" b="1">
              <a:latin typeface="Times New Roman"/>
              <a:ea typeface="Calibri"/>
              <a:cs typeface="Calibri"/>
            </a:endParaRPr>
          </a:p>
        </p:txBody>
      </p:sp>
      <p:sp>
        <p:nvSpPr>
          <p:cNvPr id="6" name="Oval 5">
            <a:extLst>
              <a:ext uri="{FF2B5EF4-FFF2-40B4-BE49-F238E27FC236}">
                <a16:creationId xmlns:a16="http://schemas.microsoft.com/office/drawing/2014/main" id="{86816DF2-A972-A181-447B-ECACA03729F4}"/>
              </a:ext>
            </a:extLst>
          </p:cNvPr>
          <p:cNvSpPr/>
          <p:nvPr/>
        </p:nvSpPr>
        <p:spPr>
          <a:xfrm>
            <a:off x="404821" y="2719859"/>
            <a:ext cx="5420261" cy="28467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baseline="0">
                <a:latin typeface="Times New Roman"/>
              </a:rPr>
              <a:t>1. What is the name of the brand?</a:t>
            </a:r>
            <a:endParaRPr lang="en-US" sz="2800">
              <a:ea typeface="Calibri"/>
              <a:cs typeface="Calibri"/>
            </a:endParaRPr>
          </a:p>
        </p:txBody>
      </p:sp>
      <p:sp>
        <p:nvSpPr>
          <p:cNvPr id="10" name="Oval 9">
            <a:extLst>
              <a:ext uri="{FF2B5EF4-FFF2-40B4-BE49-F238E27FC236}">
                <a16:creationId xmlns:a16="http://schemas.microsoft.com/office/drawing/2014/main" id="{098EFEE6-6F20-85FB-93C3-36C6DBCA3177}"/>
              </a:ext>
            </a:extLst>
          </p:cNvPr>
          <p:cNvSpPr/>
          <p:nvPr/>
        </p:nvSpPr>
        <p:spPr>
          <a:xfrm>
            <a:off x="5925727" y="2719857"/>
            <a:ext cx="5477771" cy="28467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baseline="0">
                <a:latin typeface="Times New Roman"/>
              </a:rPr>
              <a:t>2. What is the name of the stuff inside the packaging?</a:t>
            </a:r>
            <a:endParaRPr lang="en-US" sz="2800">
              <a:ea typeface="Calibri"/>
              <a:cs typeface="Calibri"/>
            </a:endParaRPr>
          </a:p>
        </p:txBody>
      </p:sp>
    </p:spTree>
    <p:extLst>
      <p:ext uri="{BB962C8B-B14F-4D97-AF65-F5344CB8AC3E}">
        <p14:creationId xmlns:p14="http://schemas.microsoft.com/office/powerpoint/2010/main" val="246659815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Best Case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pic>
        <p:nvPicPr>
          <p:cNvPr id="6" name="Picture 5">
            <a:extLst>
              <a:ext uri="{FF2B5EF4-FFF2-40B4-BE49-F238E27FC236}">
                <a16:creationId xmlns:a16="http://schemas.microsoft.com/office/drawing/2014/main" id="{01F6C3E4-D4EB-3FB1-7AB6-196A1107151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19900" y="1334938"/>
            <a:ext cx="6172200" cy="5323937"/>
          </a:xfrm>
          <a:prstGeom prst="rect">
            <a:avLst/>
          </a:prstGeom>
        </p:spPr>
      </p:pic>
      <p:pic>
        <p:nvPicPr>
          <p:cNvPr id="9" name="Picture 8" descr="A close up of a logo&#10;&#10;Description automatically generated">
            <a:extLst>
              <a:ext uri="{FF2B5EF4-FFF2-40B4-BE49-F238E27FC236}">
                <a16:creationId xmlns:a16="http://schemas.microsoft.com/office/drawing/2014/main" id="{B5ED32F3-F123-C882-FA69-702F7EFB2BC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20795" y="1174113"/>
            <a:ext cx="7073661" cy="1677434"/>
          </a:xfrm>
          <a:prstGeom prst="rect">
            <a:avLst/>
          </a:prstGeom>
        </p:spPr>
      </p:pic>
      <p:sp>
        <p:nvSpPr>
          <p:cNvPr id="10" name="Arrow: Up-Down 9">
            <a:extLst>
              <a:ext uri="{FF2B5EF4-FFF2-40B4-BE49-F238E27FC236}">
                <a16:creationId xmlns:a16="http://schemas.microsoft.com/office/drawing/2014/main" id="{309DE1E0-84E6-CF1E-F532-6B2389E49029}"/>
              </a:ext>
            </a:extLst>
          </p:cNvPr>
          <p:cNvSpPr/>
          <p:nvPr/>
        </p:nvSpPr>
        <p:spPr>
          <a:xfrm>
            <a:off x="4198471" y="2913529"/>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D75761A-740B-3829-8082-AB7F0BC2271F}"/>
              </a:ext>
            </a:extLst>
          </p:cNvPr>
          <p:cNvSpPr txBox="1"/>
          <p:nvPr/>
        </p:nvSpPr>
        <p:spPr>
          <a:xfrm>
            <a:off x="3314404" y="4578201"/>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Product</a:t>
            </a:r>
            <a:endParaRPr lang="en-US" sz="3200" b="1">
              <a:latin typeface="Times New Roman"/>
              <a:cs typeface="Calibri" panose="020F0502020204030204" pitchFamily="34" charset="0"/>
            </a:endParaRPr>
          </a:p>
          <a:p>
            <a:pPr algn="ctr"/>
            <a:r>
              <a:rPr lang="en-US" sz="3200" b="1">
                <a:latin typeface="Times New Roman"/>
                <a:ea typeface="SimSun"/>
                <a:cs typeface="Calibri"/>
              </a:rPr>
              <a:t>Name</a:t>
            </a:r>
            <a:endParaRPr lang="en-US" sz="3200" b="1">
              <a:latin typeface="Times New Roman"/>
              <a:cs typeface="Calibri"/>
            </a:endParaRPr>
          </a:p>
        </p:txBody>
      </p:sp>
    </p:spTree>
    <p:extLst>
      <p:ext uri="{BB962C8B-B14F-4D97-AF65-F5344CB8AC3E}">
        <p14:creationId xmlns:p14="http://schemas.microsoft.com/office/powerpoint/2010/main" val="48839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Best Case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pic>
        <p:nvPicPr>
          <p:cNvPr id="6" name="Picture 5">
            <a:extLst>
              <a:ext uri="{FF2B5EF4-FFF2-40B4-BE49-F238E27FC236}">
                <a16:creationId xmlns:a16="http://schemas.microsoft.com/office/drawing/2014/main" id="{01F6C3E4-D4EB-3FB1-7AB6-196A1107151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19900" y="1334938"/>
            <a:ext cx="6172200" cy="5323937"/>
          </a:xfrm>
          <a:prstGeom prst="rect">
            <a:avLst/>
          </a:prstGeom>
        </p:spPr>
      </p:pic>
      <p:pic>
        <p:nvPicPr>
          <p:cNvPr id="9" name="Picture 8" descr="A close up of a logo&#10;&#10;Description automatically generated">
            <a:extLst>
              <a:ext uri="{FF2B5EF4-FFF2-40B4-BE49-F238E27FC236}">
                <a16:creationId xmlns:a16="http://schemas.microsoft.com/office/drawing/2014/main" id="{B5ED32F3-F123-C882-FA69-702F7EFB2BC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20795" y="1174113"/>
            <a:ext cx="7073661" cy="1677434"/>
          </a:xfrm>
          <a:prstGeom prst="rect">
            <a:avLst/>
          </a:prstGeom>
        </p:spPr>
      </p:pic>
      <p:sp>
        <p:nvSpPr>
          <p:cNvPr id="10" name="Arrow: Up-Down 9">
            <a:extLst>
              <a:ext uri="{FF2B5EF4-FFF2-40B4-BE49-F238E27FC236}">
                <a16:creationId xmlns:a16="http://schemas.microsoft.com/office/drawing/2014/main" id="{309DE1E0-84E6-CF1E-F532-6B2389E49029}"/>
              </a:ext>
            </a:extLst>
          </p:cNvPr>
          <p:cNvSpPr/>
          <p:nvPr/>
        </p:nvSpPr>
        <p:spPr>
          <a:xfrm>
            <a:off x="4198471" y="2913529"/>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F7F053DB-8A28-0E2E-A708-411CA53AE392}"/>
              </a:ext>
            </a:extLst>
          </p:cNvPr>
          <p:cNvSpPr/>
          <p:nvPr/>
        </p:nvSpPr>
        <p:spPr>
          <a:xfrm>
            <a:off x="1351753" y="2913528"/>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B56656-2FF5-A5E4-95EC-CC99C608F6CE}"/>
              </a:ext>
            </a:extLst>
          </p:cNvPr>
          <p:cNvSpPr txBox="1"/>
          <p:nvPr/>
        </p:nvSpPr>
        <p:spPr>
          <a:xfrm>
            <a:off x="453310" y="4578202"/>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Company </a:t>
            </a:r>
            <a:endParaRPr lang="en-US" sz="3200" b="1">
              <a:latin typeface="Times New Roman"/>
              <a:cs typeface="Calibri" panose="020F0502020204030204" pitchFamily="34" charset="0"/>
            </a:endParaRPr>
          </a:p>
          <a:p>
            <a:pPr algn="ctr"/>
            <a:r>
              <a:rPr lang="en-US" sz="3200" b="1">
                <a:latin typeface="Times New Roman"/>
                <a:ea typeface="SimSun"/>
                <a:cs typeface="Calibri"/>
              </a:rPr>
              <a:t>Name</a:t>
            </a:r>
            <a:endParaRPr lang="en-US" sz="3200" b="1">
              <a:latin typeface="Times New Roman"/>
              <a:cs typeface="Calibri"/>
            </a:endParaRPr>
          </a:p>
        </p:txBody>
      </p:sp>
      <p:sp>
        <p:nvSpPr>
          <p:cNvPr id="16" name="TextBox 15">
            <a:extLst>
              <a:ext uri="{FF2B5EF4-FFF2-40B4-BE49-F238E27FC236}">
                <a16:creationId xmlns:a16="http://schemas.microsoft.com/office/drawing/2014/main" id="{CD75761A-740B-3829-8082-AB7F0BC2271F}"/>
              </a:ext>
            </a:extLst>
          </p:cNvPr>
          <p:cNvSpPr txBox="1"/>
          <p:nvPr/>
        </p:nvSpPr>
        <p:spPr>
          <a:xfrm>
            <a:off x="3314404" y="4578201"/>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Product</a:t>
            </a:r>
            <a:endParaRPr lang="en-US" sz="3200" b="1">
              <a:latin typeface="Times New Roman"/>
              <a:cs typeface="Calibri" panose="020F0502020204030204" pitchFamily="34" charset="0"/>
            </a:endParaRPr>
          </a:p>
          <a:p>
            <a:pPr algn="ctr"/>
            <a:r>
              <a:rPr lang="en-US" sz="3200" b="1">
                <a:latin typeface="Times New Roman"/>
                <a:ea typeface="SimSun"/>
                <a:cs typeface="Calibri"/>
              </a:rPr>
              <a:t>Name</a:t>
            </a:r>
            <a:endParaRPr lang="en-US" sz="3200" b="1">
              <a:latin typeface="Times New Roman"/>
              <a:cs typeface="Calibri"/>
            </a:endParaRPr>
          </a:p>
        </p:txBody>
      </p:sp>
    </p:spTree>
    <p:extLst>
      <p:ext uri="{BB962C8B-B14F-4D97-AF65-F5344CB8AC3E}">
        <p14:creationId xmlns:p14="http://schemas.microsoft.com/office/powerpoint/2010/main" val="92931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56659"/>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Best Case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pic>
        <p:nvPicPr>
          <p:cNvPr id="6" name="Picture 5">
            <a:extLst>
              <a:ext uri="{FF2B5EF4-FFF2-40B4-BE49-F238E27FC236}">
                <a16:creationId xmlns:a16="http://schemas.microsoft.com/office/drawing/2014/main" id="{01F6C3E4-D4EB-3FB1-7AB6-196A1107151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19900" y="1334938"/>
            <a:ext cx="6172200" cy="5323937"/>
          </a:xfrm>
          <a:prstGeom prst="rect">
            <a:avLst/>
          </a:prstGeom>
        </p:spPr>
      </p:pic>
      <p:pic>
        <p:nvPicPr>
          <p:cNvPr id="9" name="Picture 8" descr="A close up of a logo&#10;&#10;Description automatically generated">
            <a:extLst>
              <a:ext uri="{FF2B5EF4-FFF2-40B4-BE49-F238E27FC236}">
                <a16:creationId xmlns:a16="http://schemas.microsoft.com/office/drawing/2014/main" id="{B5ED32F3-F123-C882-FA69-702F7EFB2BC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020795" y="1174113"/>
            <a:ext cx="7073661" cy="1677434"/>
          </a:xfrm>
          <a:prstGeom prst="rect">
            <a:avLst/>
          </a:prstGeom>
        </p:spPr>
      </p:pic>
      <p:sp>
        <p:nvSpPr>
          <p:cNvPr id="10" name="Arrow: Up-Down 9">
            <a:extLst>
              <a:ext uri="{FF2B5EF4-FFF2-40B4-BE49-F238E27FC236}">
                <a16:creationId xmlns:a16="http://schemas.microsoft.com/office/drawing/2014/main" id="{309DE1E0-84E6-CF1E-F532-6B2389E49029}"/>
              </a:ext>
            </a:extLst>
          </p:cNvPr>
          <p:cNvSpPr/>
          <p:nvPr/>
        </p:nvSpPr>
        <p:spPr>
          <a:xfrm>
            <a:off x="4198471" y="2913529"/>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F7F053DB-8A28-0E2E-A708-411CA53AE392}"/>
              </a:ext>
            </a:extLst>
          </p:cNvPr>
          <p:cNvSpPr/>
          <p:nvPr/>
        </p:nvSpPr>
        <p:spPr>
          <a:xfrm>
            <a:off x="1351753" y="2913528"/>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80F61B72-CC6E-134D-C001-819B826F3AF1}"/>
              </a:ext>
            </a:extLst>
          </p:cNvPr>
          <p:cNvSpPr/>
          <p:nvPr/>
        </p:nvSpPr>
        <p:spPr>
          <a:xfrm>
            <a:off x="6743263" y="2841642"/>
            <a:ext cx="560716" cy="1567132"/>
          </a:xfrm>
          <a:prstGeom prst="up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B56656-2FF5-A5E4-95EC-CC99C608F6CE}"/>
              </a:ext>
            </a:extLst>
          </p:cNvPr>
          <p:cNvSpPr txBox="1"/>
          <p:nvPr/>
        </p:nvSpPr>
        <p:spPr>
          <a:xfrm>
            <a:off x="453310" y="4578202"/>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Company </a:t>
            </a:r>
            <a:endParaRPr lang="en-US" sz="3200" b="1">
              <a:latin typeface="Times New Roman"/>
              <a:cs typeface="Calibri" panose="020F0502020204030204" pitchFamily="34" charset="0"/>
            </a:endParaRPr>
          </a:p>
          <a:p>
            <a:pPr algn="ctr"/>
            <a:r>
              <a:rPr lang="en-US" sz="3200" b="1">
                <a:latin typeface="Times New Roman"/>
                <a:ea typeface="SimSun"/>
                <a:cs typeface="Calibri"/>
              </a:rPr>
              <a:t>Name</a:t>
            </a:r>
            <a:endParaRPr lang="en-US" sz="3200" b="1">
              <a:latin typeface="Times New Roman"/>
              <a:cs typeface="Calibri"/>
            </a:endParaRPr>
          </a:p>
        </p:txBody>
      </p:sp>
      <p:sp>
        <p:nvSpPr>
          <p:cNvPr id="16" name="TextBox 15">
            <a:extLst>
              <a:ext uri="{FF2B5EF4-FFF2-40B4-BE49-F238E27FC236}">
                <a16:creationId xmlns:a16="http://schemas.microsoft.com/office/drawing/2014/main" id="{CD75761A-740B-3829-8082-AB7F0BC2271F}"/>
              </a:ext>
            </a:extLst>
          </p:cNvPr>
          <p:cNvSpPr txBox="1"/>
          <p:nvPr/>
        </p:nvSpPr>
        <p:spPr>
          <a:xfrm>
            <a:off x="3314404" y="4578201"/>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Product</a:t>
            </a:r>
            <a:endParaRPr lang="en-US" sz="3200" b="1">
              <a:latin typeface="Times New Roman"/>
              <a:cs typeface="Calibri" panose="020F0502020204030204" pitchFamily="34" charset="0"/>
            </a:endParaRPr>
          </a:p>
          <a:p>
            <a:pPr algn="ctr"/>
            <a:r>
              <a:rPr lang="en-US" sz="3200" b="1">
                <a:latin typeface="Times New Roman"/>
                <a:ea typeface="SimSun"/>
                <a:cs typeface="Calibri"/>
              </a:rPr>
              <a:t>Name</a:t>
            </a:r>
            <a:endParaRPr lang="en-US" sz="3200" b="1">
              <a:latin typeface="Times New Roman"/>
              <a:cs typeface="Calibri"/>
            </a:endParaRPr>
          </a:p>
        </p:txBody>
      </p:sp>
      <p:sp>
        <p:nvSpPr>
          <p:cNvPr id="17" name="TextBox 16">
            <a:extLst>
              <a:ext uri="{FF2B5EF4-FFF2-40B4-BE49-F238E27FC236}">
                <a16:creationId xmlns:a16="http://schemas.microsoft.com/office/drawing/2014/main" id="{7572A162-318D-217E-1778-E27E3E44D9CB}"/>
              </a:ext>
            </a:extLst>
          </p:cNvPr>
          <p:cNvSpPr txBox="1"/>
          <p:nvPr/>
        </p:nvSpPr>
        <p:spPr>
          <a:xfrm>
            <a:off x="5931083" y="4535070"/>
            <a:ext cx="2345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Calibri"/>
              </a:rPr>
              <a:t>Inside</a:t>
            </a:r>
            <a:br>
              <a:rPr lang="en-US" sz="3200" b="1">
                <a:latin typeface="Times New Roman"/>
                <a:ea typeface="SimSun"/>
                <a:cs typeface="Calibri"/>
              </a:rPr>
            </a:br>
            <a:r>
              <a:rPr lang="en-US" sz="3200" b="1">
                <a:latin typeface="Times New Roman"/>
                <a:ea typeface="SimSun"/>
                <a:cs typeface="Calibri"/>
              </a:rPr>
              <a:t>Packaging</a:t>
            </a:r>
            <a:endParaRPr lang="en-US" sz="3200" b="1">
              <a:latin typeface="Times New Roman"/>
              <a:cs typeface="Calibri"/>
            </a:endParaRPr>
          </a:p>
        </p:txBody>
      </p:sp>
    </p:spTree>
    <p:extLst>
      <p:ext uri="{BB962C8B-B14F-4D97-AF65-F5344CB8AC3E}">
        <p14:creationId xmlns:p14="http://schemas.microsoft.com/office/powerpoint/2010/main" val="32726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9" name="Freeform: Shape 18">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FCEBCBA-989E-6A7C-5056-6A1433767E5C}"/>
                  </a:ext>
                </a:extLst>
              </p14:cNvPr>
              <p14:cNvContentPartPr/>
              <p14:nvPr/>
            </p14:nvContentPartPr>
            <p14:xfrm>
              <a:off x="4319656" y="943162"/>
              <a:ext cx="16512" cy="16512"/>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3"/>
              <a:stretch>
                <a:fillRect/>
              </a:stretch>
            </p:blipFill>
            <p:spPr>
              <a:xfrm>
                <a:off x="3494056" y="117562"/>
                <a:ext cx="1651200" cy="165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6F11B84-A122-714A-3CF2-8FE978143A7A}"/>
                  </a:ext>
                </a:extLst>
              </p14:cNvPr>
              <p14:cNvContentPartPr/>
              <p14:nvPr/>
            </p14:nvContentPartPr>
            <p14:xfrm>
              <a:off x="4319656" y="943162"/>
              <a:ext cx="16512" cy="16512"/>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3"/>
              <a:stretch>
                <a:fillRect/>
              </a:stretch>
            </p:blipFill>
            <p:spPr>
              <a:xfrm>
                <a:off x="3494056" y="117562"/>
                <a:ext cx="1651200" cy="1651200"/>
              </a:xfrm>
              <a:prstGeom prst="rect">
                <a:avLst/>
              </a:prstGeom>
            </p:spPr>
          </p:pic>
        </mc:Fallback>
      </mc:AlternateContent>
      <p:sp>
        <p:nvSpPr>
          <p:cNvPr id="10" name="TextBox 9">
            <a:extLst>
              <a:ext uri="{FF2B5EF4-FFF2-40B4-BE49-F238E27FC236}">
                <a16:creationId xmlns:a16="http://schemas.microsoft.com/office/drawing/2014/main" id="{656437AE-73E6-B68F-7AFF-7B57F271133A}"/>
              </a:ext>
            </a:extLst>
          </p:cNvPr>
          <p:cNvSpPr txBox="1"/>
          <p:nvPr/>
        </p:nvSpPr>
        <p:spPr>
          <a:xfrm>
            <a:off x="643467" y="944639"/>
            <a:ext cx="5025981" cy="42848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50976">
              <a:spcAft>
                <a:spcPts val="600"/>
              </a:spcAft>
            </a:pPr>
            <a:r>
              <a:rPr lang="en-US" sz="8900" b="1" i="0" u="sng" kern="1200" baseline="0">
                <a:solidFill>
                  <a:srgbClr val="A22C00"/>
                </a:solidFill>
                <a:latin typeface="Franklin Gothic"/>
                <a:ea typeface="SimSun"/>
                <a:cs typeface="Calibri"/>
              </a:rPr>
              <a:t>The Law </a:t>
            </a:r>
          </a:p>
          <a:p>
            <a:pPr defTabSz="950976">
              <a:spcAft>
                <a:spcPts val="600"/>
              </a:spcAft>
            </a:pPr>
            <a:r>
              <a:rPr lang="en-US" sz="8900" b="1" i="0" u="sng" kern="1200" baseline="0">
                <a:solidFill>
                  <a:srgbClr val="A22C00"/>
                </a:solidFill>
                <a:latin typeface="Franklin Gothic"/>
                <a:ea typeface="SimSun"/>
                <a:cs typeface="Calibri"/>
              </a:rPr>
              <a:t>Of </a:t>
            </a:r>
            <a:r>
              <a:rPr lang="en-US" sz="8900" b="1" u="sng">
                <a:solidFill>
                  <a:srgbClr val="A22C00"/>
                </a:solidFill>
                <a:latin typeface="Franklin Gothic"/>
                <a:ea typeface="SimSun"/>
                <a:cs typeface="Calibri"/>
              </a:rPr>
              <a:t>Sub Brands</a:t>
            </a:r>
          </a:p>
        </p:txBody>
      </p:sp>
      <p:pic>
        <p:nvPicPr>
          <p:cNvPr id="11" name="Picture 10" descr="A close up of words&#10;&#10;Description automatically generated">
            <a:extLst>
              <a:ext uri="{FF2B5EF4-FFF2-40B4-BE49-F238E27FC236}">
                <a16:creationId xmlns:a16="http://schemas.microsoft.com/office/drawing/2014/main" id="{3627D7ED-02F0-E805-2083-A16BFBB2B0A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1821" y="940983"/>
            <a:ext cx="5936712" cy="4958912"/>
          </a:xfrm>
          <a:prstGeom prst="rect">
            <a:avLst/>
          </a:prstGeom>
        </p:spPr>
      </p:pic>
    </p:spTree>
    <p:extLst>
      <p:ext uri="{BB962C8B-B14F-4D97-AF65-F5344CB8AC3E}">
        <p14:creationId xmlns:p14="http://schemas.microsoft.com/office/powerpoint/2010/main" val="224305283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9995" y="1775592"/>
              <a:ext cx="15457" cy="15457"/>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3"/>
              <a:stretch>
                <a:fillRect/>
              </a:stretch>
            </p:blipFill>
            <p:spPr>
              <a:xfrm>
                <a:off x="3637145" y="1002742"/>
                <a:ext cx="1545700" cy="15457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9995" y="1775592"/>
              <a:ext cx="15457" cy="15457"/>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3"/>
              <a:stretch>
                <a:fillRect/>
              </a:stretch>
            </p:blipFill>
            <p:spPr>
              <a:xfrm>
                <a:off x="3637145" y="1002742"/>
                <a:ext cx="1545700" cy="1545700"/>
              </a:xfrm>
              <a:prstGeom prst="rect">
                <a:avLst/>
              </a:prstGeom>
            </p:spPr>
          </p:pic>
        </mc:Fallback>
      </mc:AlternateContent>
      <p:sp>
        <p:nvSpPr>
          <p:cNvPr id="6" name="Rectangle: Rounded Corners 5">
            <a:extLst>
              <a:ext uri="{FF2B5EF4-FFF2-40B4-BE49-F238E27FC236}">
                <a16:creationId xmlns:a16="http://schemas.microsoft.com/office/drawing/2014/main" id="{5BC4ADE8-F8CC-BF00-2A94-D41D401BB1EE}"/>
              </a:ext>
            </a:extLst>
          </p:cNvPr>
          <p:cNvSpPr/>
          <p:nvPr/>
        </p:nvSpPr>
        <p:spPr>
          <a:xfrm>
            <a:off x="643467" y="1735145"/>
            <a:ext cx="10905066" cy="338770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886968">
              <a:spcAft>
                <a:spcPts val="600"/>
              </a:spcAft>
            </a:pPr>
            <a:r>
              <a:rPr lang="en-US" sz="5000">
                <a:solidFill>
                  <a:srgbClr val="212529"/>
                </a:solidFill>
                <a:latin typeface="system-ui"/>
                <a:cs typeface="Calibri"/>
              </a:rPr>
              <a:t>◤✧ 𝖂𝖍𝖆𝖙 𝖇𝖗𝖆𝖓𝖉𝖎𝖓𝖌 𝖇𝖚𝖎𝖑𝖉𝖘, 𝖘𝖚𝖇𝖇𝖗𝖆𝖓𝖉𝖎𝖓𝖌 𝖈𝖆𝖓 𝖉𝖊𝖘𝖙𝖗𝖔𝖞. ✧◥</a:t>
            </a:r>
            <a:endParaRPr lang="en-US" sz="5000">
              <a:ea typeface="Calibri"/>
              <a:cs typeface="Calibri"/>
            </a:endParaRPr>
          </a:p>
          <a:p>
            <a:pPr algn="ctr">
              <a:spcAft>
                <a:spcPts val="600"/>
              </a:spcAft>
            </a:pPr>
            <a:endParaRPr lang="en-US" sz="5000">
              <a:highlight>
                <a:srgbClr val="C0C0C0"/>
              </a:highlight>
              <a:ea typeface="Calibri"/>
              <a:cs typeface="Calibri"/>
            </a:endParaRPr>
          </a:p>
        </p:txBody>
      </p:sp>
    </p:spTree>
    <p:extLst>
      <p:ext uri="{BB962C8B-B14F-4D97-AF65-F5344CB8AC3E}">
        <p14:creationId xmlns:p14="http://schemas.microsoft.com/office/powerpoint/2010/main" val="311888974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Goal of Sub-Branding</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Times New Roman"/>
                <a:ea typeface="SimSun"/>
                <a:cs typeface="Calibri"/>
              </a:rPr>
              <a:t>Main Goal:</a:t>
            </a:r>
            <a:r>
              <a:rPr lang="en-US" sz="3200" b="1">
                <a:latin typeface="Times New Roman"/>
                <a:ea typeface="SimSun"/>
                <a:cs typeface="Calibri"/>
              </a:rPr>
              <a:t> </a:t>
            </a:r>
            <a:r>
              <a:rPr lang="en-US" sz="3200">
                <a:latin typeface="Times New Roman"/>
                <a:ea typeface="SimSun"/>
                <a:cs typeface="Calibri"/>
              </a:rPr>
              <a:t>The goal of sub-branding is to reach new customers or to expand into new markets. </a:t>
            </a:r>
            <a:endParaRPr lang="en-US" sz="3200">
              <a:latin typeface="Times New Roman"/>
              <a:cs typeface="Calibri"/>
            </a:endParaRPr>
          </a:p>
          <a:p>
            <a:pPr marL="457200" indent="-457200">
              <a:buFont typeface="Arial"/>
              <a:buChar char="•"/>
            </a:pPr>
            <a:r>
              <a:rPr lang="en-US" sz="3200">
                <a:latin typeface="Times New Roman"/>
                <a:ea typeface="SimSun"/>
                <a:cs typeface="Calibri"/>
              </a:rPr>
              <a:t>However, sub-branding can also be a risky strategy, </a:t>
            </a:r>
            <a:r>
              <a:rPr lang="en-US" sz="3200" b="1">
                <a:latin typeface="Times New Roman"/>
                <a:ea typeface="SimSun"/>
                <a:cs typeface="Calibri"/>
              </a:rPr>
              <a:t>Why is it risky? </a:t>
            </a:r>
            <a:br>
              <a:rPr lang="en-US" sz="3200" b="1">
                <a:latin typeface="Times New Roman"/>
                <a:ea typeface="SimSun"/>
                <a:cs typeface="Calibri"/>
              </a:rPr>
            </a:br>
            <a:br>
              <a:rPr lang="en-US" sz="3200" b="1">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sp>
        <p:nvSpPr>
          <p:cNvPr id="7" name="Oval 6">
            <a:extLst>
              <a:ext uri="{FF2B5EF4-FFF2-40B4-BE49-F238E27FC236}">
                <a16:creationId xmlns:a16="http://schemas.microsoft.com/office/drawing/2014/main" id="{7FB077C7-ABAD-B535-47BF-6E6AAE858109}"/>
              </a:ext>
            </a:extLst>
          </p:cNvPr>
          <p:cNvSpPr/>
          <p:nvPr/>
        </p:nvSpPr>
        <p:spPr>
          <a:xfrm>
            <a:off x="2081626" y="3759492"/>
            <a:ext cx="2875471" cy="1279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latin typeface="Times New Roman"/>
                <a:ea typeface="Calibri"/>
                <a:cs typeface="Calibri"/>
              </a:rPr>
              <a:t>Dilute Core Brand Name</a:t>
            </a:r>
          </a:p>
        </p:txBody>
      </p:sp>
      <p:sp>
        <p:nvSpPr>
          <p:cNvPr id="11" name="Oval 10">
            <a:extLst>
              <a:ext uri="{FF2B5EF4-FFF2-40B4-BE49-F238E27FC236}">
                <a16:creationId xmlns:a16="http://schemas.microsoft.com/office/drawing/2014/main" id="{FA827A9B-D81E-A2C8-B120-58D3F7830721}"/>
              </a:ext>
            </a:extLst>
          </p:cNvPr>
          <p:cNvSpPr/>
          <p:nvPr/>
        </p:nvSpPr>
        <p:spPr>
          <a:xfrm>
            <a:off x="6645605" y="3761498"/>
            <a:ext cx="2875471" cy="12795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latin typeface="Times New Roman"/>
                <a:ea typeface="Calibri"/>
                <a:cs typeface="Calibri"/>
              </a:rPr>
              <a:t>Confuses   Customers</a:t>
            </a:r>
          </a:p>
        </p:txBody>
      </p:sp>
    </p:spTree>
    <p:extLst>
      <p:ext uri="{BB962C8B-B14F-4D97-AF65-F5344CB8AC3E}">
        <p14:creationId xmlns:p14="http://schemas.microsoft.com/office/powerpoint/2010/main" val="62526661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Consequences of Sub-Branding</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7" name="TextBox 6">
            <a:extLst>
              <a:ext uri="{FF2B5EF4-FFF2-40B4-BE49-F238E27FC236}">
                <a16:creationId xmlns:a16="http://schemas.microsoft.com/office/drawing/2014/main" id="{5948EF78-A1E0-A3A1-EB36-6456A6C40646}"/>
              </a:ext>
            </a:extLst>
          </p:cNvPr>
          <p:cNvSpPr txBox="1"/>
          <p:nvPr/>
        </p:nvSpPr>
        <p:spPr>
          <a:xfrm>
            <a:off x="312821" y="1215189"/>
            <a:ext cx="1116530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SimSun"/>
                <a:cs typeface="Calibri"/>
              </a:rPr>
              <a:t>In the 1980s,</a:t>
            </a:r>
            <a:r>
              <a:rPr lang="en-US" sz="3200">
                <a:latin typeface="Times New Roman"/>
                <a:ea typeface="SimSun"/>
                <a:cs typeface="Calibri"/>
              </a:rPr>
              <a:t> Coca-Cola attempted to replace its original formula with a new formula called New Coke. They faced severe criticism and back lash because of this sub-branding.</a:t>
            </a:r>
          </a:p>
        </p:txBody>
      </p:sp>
      <p:pic>
        <p:nvPicPr>
          <p:cNvPr id="10" name="Picture 9" descr="A red text on a white background&#10;&#10;Description automatically generated">
            <a:extLst>
              <a:ext uri="{FF2B5EF4-FFF2-40B4-BE49-F238E27FC236}">
                <a16:creationId xmlns:a16="http://schemas.microsoft.com/office/drawing/2014/main" id="{6E6926B9-0FAD-7DB0-38D7-BC84022D57B3}"/>
              </a:ext>
            </a:extLst>
          </p:cNvPr>
          <p:cNvPicPr>
            <a:picLocks noChangeAspect="1"/>
          </p:cNvPicPr>
          <p:nvPr/>
        </p:nvPicPr>
        <p:blipFill>
          <a:blip r:embed="rId8"/>
          <a:stretch>
            <a:fillRect/>
          </a:stretch>
        </p:blipFill>
        <p:spPr>
          <a:xfrm>
            <a:off x="1978945" y="3189121"/>
            <a:ext cx="3060532" cy="2154153"/>
          </a:xfrm>
          <a:prstGeom prst="rect">
            <a:avLst/>
          </a:prstGeom>
        </p:spPr>
      </p:pic>
      <p:pic>
        <p:nvPicPr>
          <p:cNvPr id="11" name="Picture 10" descr="A red can of soda&#10;&#10;Description automatically generated">
            <a:extLst>
              <a:ext uri="{FF2B5EF4-FFF2-40B4-BE49-F238E27FC236}">
                <a16:creationId xmlns:a16="http://schemas.microsoft.com/office/drawing/2014/main" id="{D9C4D333-3ECD-FB32-A84C-1F8345F78393}"/>
              </a:ext>
            </a:extLst>
          </p:cNvPr>
          <p:cNvPicPr>
            <a:picLocks noChangeAspect="1"/>
          </p:cNvPicPr>
          <p:nvPr/>
        </p:nvPicPr>
        <p:blipFill>
          <a:blip r:embed="rId9"/>
          <a:stretch>
            <a:fillRect/>
          </a:stretch>
        </p:blipFill>
        <p:spPr>
          <a:xfrm>
            <a:off x="7483391" y="3118938"/>
            <a:ext cx="2619375" cy="2294521"/>
          </a:xfrm>
          <a:prstGeom prst="rect">
            <a:avLst/>
          </a:prstGeom>
        </p:spPr>
      </p:pic>
      <p:sp>
        <p:nvSpPr>
          <p:cNvPr id="14" name="Arrow: Right 13">
            <a:extLst>
              <a:ext uri="{FF2B5EF4-FFF2-40B4-BE49-F238E27FC236}">
                <a16:creationId xmlns:a16="http://schemas.microsoft.com/office/drawing/2014/main" id="{F23BC32F-0811-4793-71AC-B7238CB3BC01}"/>
              </a:ext>
            </a:extLst>
          </p:cNvPr>
          <p:cNvSpPr/>
          <p:nvPr/>
        </p:nvSpPr>
        <p:spPr>
          <a:xfrm>
            <a:off x="5544822" y="3617602"/>
            <a:ext cx="1421027" cy="11738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188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3"/>
          <a:srcRect l="5727" r="16841" b="26530"/>
          <a:stretch>
            <a:fillRect/>
          </a:stretch>
        </p:blipFill>
        <p:spPr>
          <a:xfrm>
            <a:off x="211455" y="6671"/>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More Examples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5"/>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5"/>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5"/>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5"/>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2793" y="1169458"/>
            <a:ext cx="11218544"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0" i="0" u="none" strike="noStrike">
                <a:solidFill>
                  <a:srgbClr val="000000"/>
                </a:solidFill>
                <a:effectLst/>
                <a:latin typeface="Times New Roman" panose="02020603050405020304" pitchFamily="18" charset="0"/>
              </a:rPr>
              <a:t>Dell also had sub-brands such as </a:t>
            </a:r>
            <a:r>
              <a:rPr lang="en-US" sz="2600" b="1" i="0" u="sng">
                <a:solidFill>
                  <a:srgbClr val="000000"/>
                </a:solidFill>
                <a:effectLst/>
                <a:latin typeface="Times New Roman" panose="02020603050405020304" pitchFamily="18" charset="0"/>
              </a:rPr>
              <a:t>Alienware</a:t>
            </a:r>
            <a:r>
              <a:rPr lang="en-US" sz="2600" b="0" i="0" u="none" strike="noStrike">
                <a:solidFill>
                  <a:srgbClr val="000000"/>
                </a:solidFill>
                <a:effectLst/>
                <a:latin typeface="Times New Roman" panose="02020603050405020304" pitchFamily="18" charset="0"/>
              </a:rPr>
              <a:t> and </a:t>
            </a:r>
            <a:r>
              <a:rPr lang="en-US" sz="2600" b="1" i="0" u="sng">
                <a:solidFill>
                  <a:srgbClr val="000000"/>
                </a:solidFill>
                <a:effectLst/>
                <a:latin typeface="Times New Roman" panose="02020603050405020304" pitchFamily="18" charset="0"/>
              </a:rPr>
              <a:t>PowerEdge</a:t>
            </a:r>
            <a:r>
              <a:rPr lang="en-US" sz="2600" b="0" i="0" u="none" strike="noStrike">
                <a:solidFill>
                  <a:srgbClr val="000000"/>
                </a:solidFill>
                <a:effectLst/>
                <a:latin typeface="Times New Roman" panose="02020603050405020304" pitchFamily="18" charset="0"/>
              </a:rPr>
              <a:t> However, Alienware has been criticized for being too expensive and for not offering enough value for money. PowerEdge has been criticized for its lack of innovation and its focus on the enterprise market.</a:t>
            </a:r>
            <a:r>
              <a:rPr lang="en-US" sz="26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br>
              <a:rPr lang="en-US" sz="1800" b="0" i="0">
                <a:solidFill>
                  <a:srgbClr val="000000"/>
                </a:solidFill>
                <a:effectLst/>
                <a:latin typeface="Times New Roman" panose="02020603050405020304" pitchFamily="18" charset="0"/>
              </a:rPr>
            </a:br>
            <a:br>
              <a:rPr lang="en-US" sz="1800" b="0" i="0">
                <a:solidFill>
                  <a:srgbClr val="000000"/>
                </a:solidFill>
                <a:effectLst/>
                <a:latin typeface="Times New Roman" panose="02020603050405020304" pitchFamily="18" charset="0"/>
              </a:rPr>
            </a:br>
            <a:br>
              <a:rPr lang="en-US" sz="2800" b="0" i="0">
                <a:solidFill>
                  <a:srgbClr val="000000"/>
                </a:solidFill>
                <a:effectLst/>
                <a:latin typeface="Times New Roman" panose="02020603050405020304" pitchFamily="18" charset="0"/>
              </a:rPr>
            </a:br>
            <a:r>
              <a:rPr lang="en-US" sz="2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1800" b="0" i="0">
                <a:solidFill>
                  <a:srgbClr val="000000"/>
                </a:solidFill>
                <a:effectLst/>
                <a:latin typeface="Times New Roman" panose="02020603050405020304" pitchFamily="18" charset="0"/>
              </a:rPr>
            </a:br>
            <a:r>
              <a:rPr lang="en-US" sz="1800" b="0" i="0">
                <a:solidFill>
                  <a:srgbClr val="000000"/>
                </a:solidFill>
                <a:effectLst/>
                <a:latin typeface="Times New Roman" panose="02020603050405020304" pitchFamily="18" charset="0"/>
              </a:rPr>
              <a:t>​</a:t>
            </a:r>
            <a:br>
              <a:rPr lang="en-US" sz="3200">
                <a:latin typeface="Times New Roman"/>
                <a:cs typeface="Calibri"/>
              </a:rPr>
            </a:br>
            <a:endParaRPr lang="en-US" sz="3200">
              <a:latin typeface="Times New Roman"/>
              <a:cs typeface="Calibri"/>
            </a:endParaRPr>
          </a:p>
        </p:txBody>
      </p:sp>
      <p:pic>
        <p:nvPicPr>
          <p:cNvPr id="1026" name="Picture 2">
            <a:extLst>
              <a:ext uri="{FF2B5EF4-FFF2-40B4-BE49-F238E27FC236}">
                <a16:creationId xmlns:a16="http://schemas.microsoft.com/office/drawing/2014/main" id="{DDFC2379-9957-38EB-F85F-E8DF8E7BA7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7420" y="2502747"/>
            <a:ext cx="19812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logo with blue and black text&#10;&#10;Description automatically generated">
            <a:extLst>
              <a:ext uri="{FF2B5EF4-FFF2-40B4-BE49-F238E27FC236}">
                <a16:creationId xmlns:a16="http://schemas.microsoft.com/office/drawing/2014/main" id="{0C895A1F-2CC4-7E6B-3BBA-EFC556DACC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0419" y="4702376"/>
            <a:ext cx="273367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black text on a white background&#10;&#10;Description automatically generated">
            <a:extLst>
              <a:ext uri="{FF2B5EF4-FFF2-40B4-BE49-F238E27FC236}">
                <a16:creationId xmlns:a16="http://schemas.microsoft.com/office/drawing/2014/main" id="{8CBCE18B-9A65-7B11-466E-7D53D9BA56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3053" y="4896593"/>
            <a:ext cx="2943225" cy="17716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1420760-67D9-B8B6-25CD-CFE4251C7343}"/>
              </a:ext>
            </a:extLst>
          </p:cNvPr>
          <p:cNvCxnSpPr/>
          <p:nvPr/>
        </p:nvCxnSpPr>
        <p:spPr>
          <a:xfrm flipH="1">
            <a:off x="3444221" y="3463935"/>
            <a:ext cx="1417277" cy="12734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52EC2B4-0CA2-B364-4AAA-E543D5432F4A}"/>
              </a:ext>
            </a:extLst>
          </p:cNvPr>
          <p:cNvCxnSpPr/>
          <p:nvPr/>
        </p:nvCxnSpPr>
        <p:spPr>
          <a:xfrm>
            <a:off x="7507461" y="3455601"/>
            <a:ext cx="1430196" cy="1113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65592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9995" y="1775592"/>
              <a:ext cx="15457" cy="15457"/>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3"/>
              <a:stretch>
                <a:fillRect/>
              </a:stretch>
            </p:blipFill>
            <p:spPr>
              <a:xfrm>
                <a:off x="3637145" y="1002742"/>
                <a:ext cx="1545700" cy="15457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9995" y="1775592"/>
              <a:ext cx="15457" cy="15457"/>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3"/>
              <a:stretch>
                <a:fillRect/>
              </a:stretch>
            </p:blipFill>
            <p:spPr>
              <a:xfrm>
                <a:off x="3637145" y="1002742"/>
                <a:ext cx="1545700" cy="1545700"/>
              </a:xfrm>
              <a:prstGeom prst="rect">
                <a:avLst/>
              </a:prstGeom>
            </p:spPr>
          </p:pic>
        </mc:Fallback>
      </mc:AlternateContent>
      <p:sp>
        <p:nvSpPr>
          <p:cNvPr id="6" name="Rectangle: Rounded Corners 5">
            <a:extLst>
              <a:ext uri="{FF2B5EF4-FFF2-40B4-BE49-F238E27FC236}">
                <a16:creationId xmlns:a16="http://schemas.microsoft.com/office/drawing/2014/main" id="{5BC4ADE8-F8CC-BF00-2A94-D41D401BB1EE}"/>
              </a:ext>
            </a:extLst>
          </p:cNvPr>
          <p:cNvSpPr/>
          <p:nvPr/>
        </p:nvSpPr>
        <p:spPr>
          <a:xfrm>
            <a:off x="643467" y="1735145"/>
            <a:ext cx="10905066" cy="3387708"/>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86968">
              <a:spcAft>
                <a:spcPts val="600"/>
              </a:spcAft>
            </a:pPr>
            <a:r>
              <a:rPr lang="en-US" sz="5000" b="0" i="0" u="none" kern="1200" baseline="0">
                <a:solidFill>
                  <a:srgbClr val="212529"/>
                </a:solidFill>
                <a:latin typeface="system-ui"/>
                <a:ea typeface="+mn-ea"/>
                <a:cs typeface="Calibri"/>
              </a:rPr>
              <a:t>◤✧ 𝕭𝖗𝖆𝖓𝖉𝖘 𝖆𝖗𝖊 𝕭𝖗𝖆𝖓𝖉𝖘. 𝕮𝖔𝖒𝖕𝖆𝖓𝖎𝖊𝖘 𝖆𝖗𝖊 𝕮𝖔𝖒𝖕𝖆𝖓𝖎𝖊𝖘. 𝕿𝖍𝖊𝖗𝖊 𝖎𝖘 𝖆 𝕯𝖎𝖋𝖋𝖊𝖗𝖊𝖓𝖈𝖊 ✧◥</a:t>
            </a:r>
          </a:p>
          <a:p>
            <a:pPr algn="ctr">
              <a:spcAft>
                <a:spcPts val="600"/>
              </a:spcAft>
            </a:pPr>
            <a:endParaRPr lang="en-US">
              <a:highlight>
                <a:srgbClr val="C0C0C0"/>
              </a:highlight>
              <a:ea typeface="Calibri"/>
              <a:cs typeface="Calibri"/>
            </a:endParaRPr>
          </a:p>
        </p:txBody>
      </p:sp>
    </p:spTree>
    <p:extLst>
      <p:ext uri="{BB962C8B-B14F-4D97-AF65-F5344CB8AC3E}">
        <p14:creationId xmlns:p14="http://schemas.microsoft.com/office/powerpoint/2010/main" val="127796935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err="1">
                <a:solidFill>
                  <a:schemeClr val="accent2"/>
                </a:solidFill>
                <a:latin typeface="Times New Roman"/>
                <a:ea typeface="Calibri"/>
                <a:cs typeface="Calibri"/>
              </a:rPr>
              <a:t>Subbranding</a:t>
            </a:r>
            <a:r>
              <a:rPr lang="en-US" sz="4600" b="1" u="sng">
                <a:solidFill>
                  <a:schemeClr val="accent2"/>
                </a:solidFill>
                <a:latin typeface="Times New Roman"/>
                <a:ea typeface="Calibri"/>
                <a:cs typeface="Calibri"/>
              </a:rPr>
              <a:t> of PepsiCo</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663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ea typeface="SimSun"/>
                <a:cs typeface="Calibri"/>
              </a:rPr>
              <a:t>PepsiCo</a:t>
            </a:r>
            <a:r>
              <a:rPr lang="en-US" sz="2800">
                <a:latin typeface="Times New Roman"/>
                <a:ea typeface="SimSun"/>
                <a:cs typeface="Calibri"/>
              </a:rPr>
              <a:t> is a global beverage company with a strong brand reputation. However, the company's attempt to launch a sub-brand called </a:t>
            </a:r>
            <a:r>
              <a:rPr lang="en-US" sz="2800" b="1">
                <a:latin typeface="Times New Roman"/>
                <a:ea typeface="SimSun"/>
                <a:cs typeface="Calibri"/>
              </a:rPr>
              <a:t>Crystal Pepsi</a:t>
            </a:r>
            <a:r>
              <a:rPr lang="en-US" sz="2800">
                <a:latin typeface="Times New Roman"/>
                <a:ea typeface="SimSun"/>
                <a:cs typeface="Calibri"/>
              </a:rPr>
              <a:t> in the 1990s was a failure. Crystal Pepsi was aimed at a younger, health-conscious market, but the brand failed to connect with consumers and was discontinued after just two years. </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6" name="Picture 5" descr="A logo of a company&#10;&#10;Description automatically generated">
            <a:extLst>
              <a:ext uri="{FF2B5EF4-FFF2-40B4-BE49-F238E27FC236}">
                <a16:creationId xmlns:a16="http://schemas.microsoft.com/office/drawing/2014/main" id="{E3D338A0-7CDF-637C-D208-C68A83C640D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70122" y="3841409"/>
            <a:ext cx="3912972" cy="2521806"/>
          </a:xfrm>
          <a:prstGeom prst="rect">
            <a:avLst/>
          </a:prstGeom>
        </p:spPr>
      </p:pic>
      <p:pic>
        <p:nvPicPr>
          <p:cNvPr id="11" name="Picture 10" descr="A can of soda with a logo&#10;&#10;Description automatically generated">
            <a:extLst>
              <a:ext uri="{FF2B5EF4-FFF2-40B4-BE49-F238E27FC236}">
                <a16:creationId xmlns:a16="http://schemas.microsoft.com/office/drawing/2014/main" id="{043382AB-993C-A7F3-EDE6-7A55A95E3821}"/>
              </a:ext>
            </a:extLst>
          </p:cNvPr>
          <p:cNvPicPr>
            <a:picLocks noChangeAspect="1"/>
          </p:cNvPicPr>
          <p:nvPr/>
        </p:nvPicPr>
        <p:blipFill>
          <a:blip r:embed="rId10"/>
          <a:stretch>
            <a:fillRect/>
          </a:stretch>
        </p:blipFill>
        <p:spPr>
          <a:xfrm>
            <a:off x="7382518" y="3829949"/>
            <a:ext cx="3708312" cy="2709476"/>
          </a:xfrm>
          <a:prstGeom prst="rect">
            <a:avLst/>
          </a:prstGeom>
        </p:spPr>
      </p:pic>
      <p:sp>
        <p:nvSpPr>
          <p:cNvPr id="13" name="Arrow: Right 12">
            <a:extLst>
              <a:ext uri="{FF2B5EF4-FFF2-40B4-BE49-F238E27FC236}">
                <a16:creationId xmlns:a16="http://schemas.microsoft.com/office/drawing/2014/main" id="{A3FE00D0-6F73-EC75-78EE-92A45F95E1ED}"/>
              </a:ext>
            </a:extLst>
          </p:cNvPr>
          <p:cNvSpPr/>
          <p:nvPr/>
        </p:nvSpPr>
        <p:spPr>
          <a:xfrm>
            <a:off x="5220728" y="4422688"/>
            <a:ext cx="1421027" cy="11738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07482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err="1">
                <a:solidFill>
                  <a:schemeClr val="accent2"/>
                </a:solidFill>
                <a:latin typeface="Times New Roman"/>
                <a:ea typeface="Calibri"/>
                <a:cs typeface="Calibri"/>
              </a:rPr>
              <a:t>Subbranding</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232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800">
                <a:latin typeface="Times New Roman"/>
                <a:ea typeface="SimSun"/>
                <a:cs typeface="Calibri"/>
              </a:rPr>
              <a:t> </a:t>
            </a:r>
            <a:r>
              <a:rPr lang="en-US" sz="2800">
                <a:latin typeface="Times New Roman"/>
                <a:ea typeface="SimSun"/>
                <a:cs typeface="Times New Roman"/>
              </a:rPr>
              <a:t>In 2003, </a:t>
            </a:r>
            <a:r>
              <a:rPr lang="en-US" sz="2800" b="1">
                <a:latin typeface="Times New Roman"/>
                <a:ea typeface="SimSun"/>
                <a:cs typeface="Times New Roman"/>
              </a:rPr>
              <a:t>Starbucks</a:t>
            </a:r>
            <a:r>
              <a:rPr lang="en-US" sz="2800">
                <a:latin typeface="Times New Roman"/>
                <a:ea typeface="SimSun"/>
                <a:cs typeface="Times New Roman"/>
              </a:rPr>
              <a:t> acquired </a:t>
            </a:r>
            <a:r>
              <a:rPr lang="en-US" sz="2800" b="1">
                <a:latin typeface="Times New Roman"/>
                <a:ea typeface="SimSun"/>
                <a:cs typeface="Times New Roman"/>
              </a:rPr>
              <a:t>Seattle's Best Coffee</a:t>
            </a:r>
            <a:r>
              <a:rPr lang="en-US" sz="2800">
                <a:latin typeface="Times New Roman"/>
                <a:ea typeface="SimSun"/>
                <a:cs typeface="Times New Roman"/>
              </a:rPr>
              <a:t>, a smaller coffee chain, with the intention of expanding its reach and competing with McDonald's McCafé. However, Seattle's Best Coffee has struggled to differentiate itself from Starbucks, and its marketing efforts have been largely unsuccessful. </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11" name="Picture 10" descr="A logo of a person with long hair&#10;&#10;Description automatically generated">
            <a:extLst>
              <a:ext uri="{FF2B5EF4-FFF2-40B4-BE49-F238E27FC236}">
                <a16:creationId xmlns:a16="http://schemas.microsoft.com/office/drawing/2014/main" id="{0CF5F439-C732-F1AF-E376-D822D4B3FCE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9981" y="3218565"/>
            <a:ext cx="4150879" cy="3348022"/>
          </a:xfrm>
          <a:prstGeom prst="rect">
            <a:avLst/>
          </a:prstGeom>
        </p:spPr>
      </p:pic>
      <p:pic>
        <p:nvPicPr>
          <p:cNvPr id="15" name="Picture 14" descr="A logo for a coffee company&#10;&#10;Description automatically generated">
            <a:extLst>
              <a:ext uri="{FF2B5EF4-FFF2-40B4-BE49-F238E27FC236}">
                <a16:creationId xmlns:a16="http://schemas.microsoft.com/office/drawing/2014/main" id="{8064110E-DFEB-4ADB-FCE7-4928AC0B1D89}"/>
              </a:ext>
            </a:extLst>
          </p:cNvPr>
          <p:cNvPicPr>
            <a:picLocks noChangeAspect="1"/>
          </p:cNvPicPr>
          <p:nvPr/>
        </p:nvPicPr>
        <p:blipFill>
          <a:blip r:embed="rId10"/>
          <a:stretch>
            <a:fillRect/>
          </a:stretch>
        </p:blipFill>
        <p:spPr>
          <a:xfrm>
            <a:off x="7315200" y="3428356"/>
            <a:ext cx="3801760" cy="2886591"/>
          </a:xfrm>
          <a:prstGeom prst="rect">
            <a:avLst/>
          </a:prstGeom>
        </p:spPr>
      </p:pic>
      <p:sp>
        <p:nvSpPr>
          <p:cNvPr id="16" name="Arrow: Right 15">
            <a:extLst>
              <a:ext uri="{FF2B5EF4-FFF2-40B4-BE49-F238E27FC236}">
                <a16:creationId xmlns:a16="http://schemas.microsoft.com/office/drawing/2014/main" id="{13823372-1433-7D09-0BF3-50470FFC05E6}"/>
              </a:ext>
            </a:extLst>
          </p:cNvPr>
          <p:cNvSpPr/>
          <p:nvPr/>
        </p:nvSpPr>
        <p:spPr>
          <a:xfrm>
            <a:off x="5225878" y="4170404"/>
            <a:ext cx="1544594" cy="11429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95441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Sub branding</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971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SimSun"/>
                <a:cs typeface="Calibri"/>
              </a:rPr>
              <a:t>HP </a:t>
            </a:r>
            <a:r>
              <a:rPr lang="en-US" sz="3200">
                <a:latin typeface="Times New Roman"/>
                <a:ea typeface="SimSun"/>
                <a:cs typeface="Calibri"/>
              </a:rPr>
              <a:t>is  a well-known American multinational information technology company. However, some of its sub-brands, such as </a:t>
            </a:r>
            <a:r>
              <a:rPr lang="en-US" sz="3200" b="1">
                <a:latin typeface="Times New Roman"/>
                <a:ea typeface="SimSun"/>
                <a:cs typeface="Calibri"/>
              </a:rPr>
              <a:t>Compaq</a:t>
            </a:r>
            <a:r>
              <a:rPr lang="en-US" sz="3200">
                <a:latin typeface="Times New Roman"/>
                <a:ea typeface="SimSun"/>
                <a:cs typeface="Calibri"/>
              </a:rPr>
              <a:t>, has been discontinued due to lack of success. Sub-brand was criticized for failing to resonate with consumers and for not offering a compelling reason to exist.</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6" name="Picture 5" descr="A blue circle with black letters&#10;&#10;Description automatically generated">
            <a:extLst>
              <a:ext uri="{FF2B5EF4-FFF2-40B4-BE49-F238E27FC236}">
                <a16:creationId xmlns:a16="http://schemas.microsoft.com/office/drawing/2014/main" id="{DE69D429-FCE7-296F-564D-AD8A2F54C1F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12382" y="3322164"/>
            <a:ext cx="5290237" cy="3817724"/>
          </a:xfrm>
          <a:prstGeom prst="rect">
            <a:avLst/>
          </a:prstGeom>
        </p:spPr>
      </p:pic>
      <p:sp>
        <p:nvSpPr>
          <p:cNvPr id="11" name="Arrow: Right 10">
            <a:extLst>
              <a:ext uri="{FF2B5EF4-FFF2-40B4-BE49-F238E27FC236}">
                <a16:creationId xmlns:a16="http://schemas.microsoft.com/office/drawing/2014/main" id="{F44858A3-ADC8-445A-C16B-BCA179422A83}"/>
              </a:ext>
            </a:extLst>
          </p:cNvPr>
          <p:cNvSpPr/>
          <p:nvPr/>
        </p:nvSpPr>
        <p:spPr>
          <a:xfrm>
            <a:off x="5328850" y="4592594"/>
            <a:ext cx="1328351" cy="10194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red and black logo&#10;&#10;Description automatically generated">
            <a:extLst>
              <a:ext uri="{FF2B5EF4-FFF2-40B4-BE49-F238E27FC236}">
                <a16:creationId xmlns:a16="http://schemas.microsoft.com/office/drawing/2014/main" id="{8B409DB2-16A7-C84A-8CCF-5426BB84C33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986716" y="3807039"/>
            <a:ext cx="4191000" cy="2508164"/>
          </a:xfrm>
          <a:prstGeom prst="rect">
            <a:avLst/>
          </a:prstGeom>
        </p:spPr>
      </p:pic>
    </p:spTree>
    <p:extLst>
      <p:ext uri="{BB962C8B-B14F-4D97-AF65-F5344CB8AC3E}">
        <p14:creationId xmlns:p14="http://schemas.microsoft.com/office/powerpoint/2010/main" val="1420320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Sub branding</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ea typeface="SimSun"/>
                <a:cs typeface="Calibri"/>
              </a:rPr>
              <a:t>L'Oréal</a:t>
            </a:r>
            <a:r>
              <a:rPr lang="en-US" sz="3200">
                <a:latin typeface="Times New Roman"/>
                <a:ea typeface="SimSun"/>
                <a:cs typeface="Calibri"/>
              </a:rPr>
              <a:t>, a French multinational personal care company, has had varying degrees of success with its sub-brands, such as </a:t>
            </a:r>
            <a:r>
              <a:rPr lang="en-US" sz="3200" b="1">
                <a:latin typeface="Times New Roman"/>
                <a:ea typeface="SimSun"/>
                <a:cs typeface="Calibri"/>
              </a:rPr>
              <a:t>Maybelline</a:t>
            </a:r>
            <a:r>
              <a:rPr lang="en-US" sz="3200">
                <a:latin typeface="Times New Roman"/>
                <a:ea typeface="SimSun"/>
                <a:cs typeface="Calibri"/>
              </a:rPr>
              <a:t>. As, Maybelline has struggled to differentiate itself from competitors in the mass market.</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br>
              <a:rPr lang="en-US" sz="3200">
                <a:latin typeface="Times New Roman"/>
                <a:cs typeface="Calibri"/>
              </a:rPr>
            </a:br>
            <a:r>
              <a:rPr lang="en-US" sz="3200">
                <a:latin typeface="Times New Roman"/>
                <a:ea typeface="SimSun"/>
                <a:cs typeface="Calibri"/>
              </a:rPr>
              <a:t>…........</a:t>
            </a:r>
            <a:endParaRPr lang="en-US" sz="3200">
              <a:latin typeface="Times New Roman"/>
              <a:cs typeface="Calibri"/>
            </a:endParaRPr>
          </a:p>
        </p:txBody>
      </p:sp>
      <p:pic>
        <p:nvPicPr>
          <p:cNvPr id="6" name="Picture 5" descr="A black and white logo&#10;&#10;Description automatically generated">
            <a:extLst>
              <a:ext uri="{FF2B5EF4-FFF2-40B4-BE49-F238E27FC236}">
                <a16:creationId xmlns:a16="http://schemas.microsoft.com/office/drawing/2014/main" id="{662C6B1F-B913-A082-F56D-E52533065881}"/>
              </a:ext>
            </a:extLst>
          </p:cNvPr>
          <p:cNvPicPr>
            <a:picLocks noChangeAspect="1"/>
          </p:cNvPicPr>
          <p:nvPr/>
        </p:nvPicPr>
        <p:blipFill>
          <a:blip r:embed="rId8"/>
          <a:stretch>
            <a:fillRect/>
          </a:stretch>
        </p:blipFill>
        <p:spPr>
          <a:xfrm>
            <a:off x="993817" y="3682185"/>
            <a:ext cx="3727363" cy="2654900"/>
          </a:xfrm>
          <a:prstGeom prst="rect">
            <a:avLst/>
          </a:prstGeom>
        </p:spPr>
      </p:pic>
      <p:sp>
        <p:nvSpPr>
          <p:cNvPr id="10" name="Arrow: Right 9">
            <a:extLst>
              <a:ext uri="{FF2B5EF4-FFF2-40B4-BE49-F238E27FC236}">
                <a16:creationId xmlns:a16="http://schemas.microsoft.com/office/drawing/2014/main" id="{9081DDF1-014A-93CA-EF88-5053E2FC50F4}"/>
              </a:ext>
            </a:extLst>
          </p:cNvPr>
          <p:cNvSpPr/>
          <p:nvPr/>
        </p:nvSpPr>
        <p:spPr>
          <a:xfrm>
            <a:off x="5200135" y="4319715"/>
            <a:ext cx="1626972" cy="1101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black background with white text&#10;&#10;Description automatically generated">
            <a:extLst>
              <a:ext uri="{FF2B5EF4-FFF2-40B4-BE49-F238E27FC236}">
                <a16:creationId xmlns:a16="http://schemas.microsoft.com/office/drawing/2014/main" id="{DE4BF934-8437-F249-85A8-0B6156F5D1A3}"/>
              </a:ext>
            </a:extLst>
          </p:cNvPr>
          <p:cNvPicPr>
            <a:picLocks noChangeAspect="1"/>
          </p:cNvPicPr>
          <p:nvPr/>
        </p:nvPicPr>
        <p:blipFill>
          <a:blip r:embed="rId9"/>
          <a:stretch>
            <a:fillRect/>
          </a:stretch>
        </p:blipFill>
        <p:spPr>
          <a:xfrm>
            <a:off x="7397578" y="3737275"/>
            <a:ext cx="3647302" cy="2431448"/>
          </a:xfrm>
          <a:prstGeom prst="rect">
            <a:avLst/>
          </a:prstGeom>
        </p:spPr>
      </p:pic>
    </p:spTree>
    <p:extLst>
      <p:ext uri="{BB962C8B-B14F-4D97-AF65-F5344CB8AC3E}">
        <p14:creationId xmlns:p14="http://schemas.microsoft.com/office/powerpoint/2010/main" val="21475505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29698" name="组合 4"/>
          <p:cNvGrpSpPr/>
          <p:nvPr/>
        </p:nvGrpSpPr>
        <p:grpSpPr>
          <a:xfrm>
            <a:off x="3302000" y="2217396"/>
            <a:ext cx="5588000" cy="3824941"/>
            <a:chOff x="3457574" y="1980069"/>
            <a:chExt cx="5143501" cy="3519290"/>
          </a:xfrm>
        </p:grpSpPr>
        <p:grpSp>
          <p:nvGrpSpPr>
            <p:cNvPr id="29699" name="组合 5"/>
            <p:cNvGrpSpPr/>
            <p:nvPr/>
          </p:nvGrpSpPr>
          <p:grpSpPr>
            <a:xfrm>
              <a:off x="3590925" y="1980069"/>
              <a:ext cx="5010150" cy="679906"/>
              <a:chOff x="4324350" y="2295525"/>
              <a:chExt cx="3733800" cy="679906"/>
            </a:xfrm>
          </p:grpSpPr>
          <p:cxnSp>
            <p:nvCxnSpPr>
              <p:cNvPr id="15" name="直接连接符 14"/>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9704" name="组合 6"/>
            <p:cNvGrpSpPr/>
            <p:nvPr/>
          </p:nvGrpSpPr>
          <p:grpSpPr>
            <a:xfrm flipH="1" flipV="1">
              <a:off x="3457574" y="3370824"/>
              <a:ext cx="4951785" cy="726031"/>
              <a:chOff x="4324350" y="2295525"/>
              <a:chExt cx="3733800" cy="679906"/>
            </a:xfrm>
          </p:grpSpPr>
          <p:cxnSp>
            <p:nvCxnSpPr>
              <p:cNvPr id="11" name="直接连接符 10"/>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709" name="文本框 7"/>
            <p:cNvSpPr txBox="1"/>
            <p:nvPr/>
          </p:nvSpPr>
          <p:spPr>
            <a:xfrm>
              <a:off x="3646364" y="2020114"/>
              <a:ext cx="4761830" cy="1444228"/>
            </a:xfrm>
            <a:prstGeom prst="rect">
              <a:avLst/>
            </a:prstGeom>
            <a:noFill/>
            <a:ln w="9525">
              <a:noFill/>
            </a:ln>
          </p:spPr>
          <p:txBody>
            <a:bodyPr wrap="square" lIns="91440" tIns="45720" rIns="91440" bIns="45720" anchor="t">
              <a:spAutoFit/>
            </a:bodyPr>
            <a:lstStyle/>
            <a:p>
              <a:pPr algn="ctr" defTabSz="914400"/>
              <a:r>
                <a:rPr lang="en-US" altLang="zh-CN" sz="9600" i="1">
                  <a:solidFill>
                    <a:srgbClr val="404040"/>
                  </a:solidFill>
                  <a:latin typeface="Times New Roman"/>
                  <a:ea typeface="Calibri" panose="020F0502020204030204" pitchFamily="34" charset="0"/>
                  <a:cs typeface="Times New Roman"/>
                </a:rPr>
                <a:t>THANKS</a:t>
              </a:r>
              <a:endParaRPr lang="en-US"/>
            </a:p>
          </p:txBody>
        </p:sp>
        <p:sp>
          <p:nvSpPr>
            <p:cNvPr id="29710" name="文本框 9"/>
            <p:cNvSpPr txBox="1"/>
            <p:nvPr/>
          </p:nvSpPr>
          <p:spPr>
            <a:xfrm>
              <a:off x="3903539" y="4621495"/>
              <a:ext cx="4252156" cy="877864"/>
            </a:xfrm>
            <a:prstGeom prst="rect">
              <a:avLst/>
            </a:prstGeom>
            <a:noFill/>
            <a:ln w="9525">
              <a:noFill/>
            </a:ln>
          </p:spPr>
          <p:txBody>
            <a:bodyPr wrap="square" lIns="91440" tIns="45720" rIns="91440" bIns="45720" anchor="t">
              <a:spAutoFit/>
            </a:bodyPr>
            <a:lstStyle/>
            <a:p>
              <a:pPr algn="ctr"/>
              <a:r>
                <a:rPr lang="en-US" altLang="zh-CN" sz="2800" b="1">
                  <a:solidFill>
                    <a:srgbClr val="404040"/>
                  </a:solidFill>
                  <a:latin typeface="Times New Roman"/>
                  <a:ea typeface="Calibri" panose="020F0502020204030204" pitchFamily="34" charset="0"/>
                  <a:cs typeface="Calibri"/>
                  <a:sym typeface="Arial" panose="020B0604020202020204" pitchFamily="34" charset="0"/>
                </a:rPr>
                <a:t>Any Questions Are Welcomed</a:t>
              </a:r>
              <a:endParaRPr lang="en-US" altLang="zh-CN" sz="2800" b="1">
                <a:solidFill>
                  <a:srgbClr val="404040"/>
                </a:solidFill>
                <a:latin typeface="Times New Roman"/>
                <a:ea typeface="Calibri" panose="020F0502020204030204" pitchFamily="34" charset="0"/>
                <a:cs typeface="Calibri"/>
              </a:endParaRP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Company Name &amp; Confusions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6" name="TextBox 5">
            <a:extLst>
              <a:ext uri="{FF2B5EF4-FFF2-40B4-BE49-F238E27FC236}">
                <a16:creationId xmlns:a16="http://schemas.microsoft.com/office/drawing/2014/main" id="{997BF09E-621C-CEDD-B6FD-8E43217F947F}"/>
              </a:ext>
            </a:extLst>
          </p:cNvPr>
          <p:cNvSpPr txBox="1"/>
          <p:nvPr/>
        </p:nvSpPr>
        <p:spPr>
          <a:xfrm>
            <a:off x="314329" y="1120023"/>
            <a:ext cx="111627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Times New Roman"/>
              </a:rPr>
              <a:t>Biggest Confusion: </a:t>
            </a:r>
            <a:r>
              <a:rPr lang="en-US" sz="3200">
                <a:latin typeface="Times New Roman"/>
                <a:ea typeface="SimSun"/>
                <a:cs typeface="Times New Roman"/>
              </a:rPr>
              <a:t>Deciding an appropriate name for the company.</a:t>
            </a:r>
          </a:p>
          <a:p>
            <a:endParaRPr lang="en-US" sz="3200">
              <a:latin typeface="Times New Roman"/>
              <a:ea typeface="SimSun"/>
              <a:cs typeface="Times New Roman"/>
            </a:endParaRPr>
          </a:p>
          <a:p>
            <a:endParaRPr lang="en-US" sz="3200" b="1">
              <a:latin typeface="Times New Roma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a:latin typeface="Times New Roman"/>
              <a:cs typeface="Times New Roman"/>
            </a:endParaRPr>
          </a:p>
        </p:txBody>
      </p:sp>
      <p:pic>
        <p:nvPicPr>
          <p:cNvPr id="7" name="Picture 6" descr="A blue and white logo&#10;&#10;Description automatically generated">
            <a:extLst>
              <a:ext uri="{FF2B5EF4-FFF2-40B4-BE49-F238E27FC236}">
                <a16:creationId xmlns:a16="http://schemas.microsoft.com/office/drawing/2014/main" id="{8059ABC2-DB15-C542-755A-A7C20A0AED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20422" y="6029899"/>
            <a:ext cx="2204049" cy="2189673"/>
          </a:xfrm>
          <a:prstGeom prst="rect">
            <a:avLst/>
          </a:prstGeom>
        </p:spPr>
      </p:pic>
      <p:sp>
        <p:nvSpPr>
          <p:cNvPr id="13" name="TextBox 12">
            <a:extLst>
              <a:ext uri="{FF2B5EF4-FFF2-40B4-BE49-F238E27FC236}">
                <a16:creationId xmlns:a16="http://schemas.microsoft.com/office/drawing/2014/main" id="{FCA77589-33EE-3982-5241-B73BC5A17E3B}"/>
              </a:ext>
            </a:extLst>
          </p:cNvPr>
          <p:cNvSpPr txBox="1"/>
          <p:nvPr/>
        </p:nvSpPr>
        <p:spPr>
          <a:xfrm>
            <a:off x="-3021017" y="4315840"/>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Company Name Domination ?</a:t>
            </a:r>
            <a:endParaRPr lang="en-US" b="1">
              <a:cs typeface="Calibri" panose="020F0502020204030204" pitchFamily="34" charset="0"/>
            </a:endParaRPr>
          </a:p>
        </p:txBody>
      </p:sp>
      <p:sp>
        <p:nvSpPr>
          <p:cNvPr id="28" name="矩形 11">
            <a:extLst>
              <a:ext uri="{FF2B5EF4-FFF2-40B4-BE49-F238E27FC236}">
                <a16:creationId xmlns:a16="http://schemas.microsoft.com/office/drawing/2014/main" id="{48D357CD-35B6-EA8A-FCB5-29AC5A123EBA}"/>
              </a:ext>
            </a:extLst>
          </p:cNvPr>
          <p:cNvSpPr/>
          <p:nvPr/>
        </p:nvSpPr>
        <p:spPr>
          <a:xfrm>
            <a:off x="488969"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矩形 11">
            <a:extLst>
              <a:ext uri="{FF2B5EF4-FFF2-40B4-BE49-F238E27FC236}">
                <a16:creationId xmlns:a16="http://schemas.microsoft.com/office/drawing/2014/main" id="{FC94DB05-C6A3-FB58-57B5-9A014E0D994B}"/>
              </a:ext>
            </a:extLst>
          </p:cNvPr>
          <p:cNvSpPr/>
          <p:nvPr/>
        </p:nvSpPr>
        <p:spPr>
          <a:xfrm>
            <a:off x="4212704" y="2445184"/>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11">
            <a:extLst>
              <a:ext uri="{FF2B5EF4-FFF2-40B4-BE49-F238E27FC236}">
                <a16:creationId xmlns:a16="http://schemas.microsoft.com/office/drawing/2014/main" id="{1D2DFEDC-FDE8-07A9-98DC-278790C025F3}"/>
              </a:ext>
            </a:extLst>
          </p:cNvPr>
          <p:cNvSpPr/>
          <p:nvPr/>
        </p:nvSpPr>
        <p:spPr>
          <a:xfrm>
            <a:off x="8008327"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66101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Company Name &amp; Confusions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6" name="TextBox 5">
            <a:extLst>
              <a:ext uri="{FF2B5EF4-FFF2-40B4-BE49-F238E27FC236}">
                <a16:creationId xmlns:a16="http://schemas.microsoft.com/office/drawing/2014/main" id="{997BF09E-621C-CEDD-B6FD-8E43217F947F}"/>
              </a:ext>
            </a:extLst>
          </p:cNvPr>
          <p:cNvSpPr txBox="1"/>
          <p:nvPr/>
        </p:nvSpPr>
        <p:spPr>
          <a:xfrm>
            <a:off x="314329" y="1120023"/>
            <a:ext cx="111627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Times New Roman"/>
              </a:rPr>
              <a:t>Biggest Confusion: </a:t>
            </a:r>
            <a:r>
              <a:rPr lang="en-US" sz="3200">
                <a:latin typeface="Times New Roman"/>
                <a:ea typeface="SimSun"/>
                <a:cs typeface="Times New Roman"/>
              </a:rPr>
              <a:t>Deciding an appropriate name for the company.</a:t>
            </a:r>
          </a:p>
          <a:p>
            <a:endParaRPr lang="en-US" sz="3200">
              <a:latin typeface="Times New Roman"/>
              <a:ea typeface="SimSun"/>
              <a:cs typeface="Times New Roman"/>
            </a:endParaRPr>
          </a:p>
          <a:p>
            <a:endParaRPr lang="en-US" sz="3200" b="1">
              <a:latin typeface="Times New Roma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a:latin typeface="Times New Roman"/>
              <a:cs typeface="Times New Roman"/>
            </a:endParaRPr>
          </a:p>
        </p:txBody>
      </p:sp>
      <p:pic>
        <p:nvPicPr>
          <p:cNvPr id="7" name="Picture 6" descr="A blue and white logo&#10;&#10;Description automatically generated">
            <a:extLst>
              <a:ext uri="{FF2B5EF4-FFF2-40B4-BE49-F238E27FC236}">
                <a16:creationId xmlns:a16="http://schemas.microsoft.com/office/drawing/2014/main" id="{8059ABC2-DB15-C542-755A-A7C20A0AED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25825" y="3735956"/>
            <a:ext cx="2204049" cy="2189673"/>
          </a:xfrm>
          <a:prstGeom prst="rect">
            <a:avLst/>
          </a:prstGeom>
        </p:spPr>
      </p:pic>
      <p:sp>
        <p:nvSpPr>
          <p:cNvPr id="13" name="TextBox 12">
            <a:extLst>
              <a:ext uri="{FF2B5EF4-FFF2-40B4-BE49-F238E27FC236}">
                <a16:creationId xmlns:a16="http://schemas.microsoft.com/office/drawing/2014/main" id="{FCA77589-33EE-3982-5241-B73BC5A17E3B}"/>
              </a:ext>
            </a:extLst>
          </p:cNvPr>
          <p:cNvSpPr txBox="1"/>
          <p:nvPr/>
        </p:nvSpPr>
        <p:spPr>
          <a:xfrm>
            <a:off x="487702" y="2495176"/>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Company Name Domination ?</a:t>
            </a:r>
            <a:endParaRPr lang="en-US" b="1">
              <a:cs typeface="Calibri" panose="020F0502020204030204" pitchFamily="34" charset="0"/>
            </a:endParaRPr>
          </a:p>
        </p:txBody>
      </p:sp>
      <p:sp>
        <p:nvSpPr>
          <p:cNvPr id="14" name="TextBox 13">
            <a:extLst>
              <a:ext uri="{FF2B5EF4-FFF2-40B4-BE49-F238E27FC236}">
                <a16:creationId xmlns:a16="http://schemas.microsoft.com/office/drawing/2014/main" id="{D31E1C6F-EF47-139C-4762-84E3C35DEB6A}"/>
              </a:ext>
            </a:extLst>
          </p:cNvPr>
          <p:cNvSpPr txBox="1"/>
          <p:nvPr/>
        </p:nvSpPr>
        <p:spPr>
          <a:xfrm>
            <a:off x="2361411" y="6735279"/>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   Brand Name       Domination ?</a:t>
            </a:r>
            <a:endParaRPr lang="en-US" b="1">
              <a:cs typeface="Calibri" panose="020F0502020204030204" pitchFamily="34" charset="0"/>
            </a:endParaRPr>
          </a:p>
        </p:txBody>
      </p:sp>
      <p:pic>
        <p:nvPicPr>
          <p:cNvPr id="15" name="Picture 14" descr="A logo on a pink and blue background&#10;&#10;Description automatically generated">
            <a:extLst>
              <a:ext uri="{FF2B5EF4-FFF2-40B4-BE49-F238E27FC236}">
                <a16:creationId xmlns:a16="http://schemas.microsoft.com/office/drawing/2014/main" id="{FB076501-96CB-197F-B617-E8E237354779}"/>
              </a:ext>
            </a:extLst>
          </p:cNvPr>
          <p:cNvPicPr>
            <a:picLocks noChangeAspect="1"/>
          </p:cNvPicPr>
          <p:nvPr/>
        </p:nvPicPr>
        <p:blipFill>
          <a:blip r:embed="rId5"/>
          <a:stretch>
            <a:fillRect/>
          </a:stretch>
        </p:blipFill>
        <p:spPr>
          <a:xfrm>
            <a:off x="4283324" y="7104360"/>
            <a:ext cx="2143125" cy="2143125"/>
          </a:xfrm>
          <a:prstGeom prst="rect">
            <a:avLst/>
          </a:prstGeom>
        </p:spPr>
      </p:pic>
      <p:sp>
        <p:nvSpPr>
          <p:cNvPr id="28" name="矩形 11">
            <a:extLst>
              <a:ext uri="{FF2B5EF4-FFF2-40B4-BE49-F238E27FC236}">
                <a16:creationId xmlns:a16="http://schemas.microsoft.com/office/drawing/2014/main" id="{48D357CD-35B6-EA8A-FCB5-29AC5A123EBA}"/>
              </a:ext>
            </a:extLst>
          </p:cNvPr>
          <p:cNvSpPr/>
          <p:nvPr/>
        </p:nvSpPr>
        <p:spPr>
          <a:xfrm>
            <a:off x="488969"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矩形 11">
            <a:extLst>
              <a:ext uri="{FF2B5EF4-FFF2-40B4-BE49-F238E27FC236}">
                <a16:creationId xmlns:a16="http://schemas.microsoft.com/office/drawing/2014/main" id="{FC94DB05-C6A3-FB58-57B5-9A014E0D994B}"/>
              </a:ext>
            </a:extLst>
          </p:cNvPr>
          <p:cNvSpPr/>
          <p:nvPr/>
        </p:nvSpPr>
        <p:spPr>
          <a:xfrm>
            <a:off x="4212704" y="2445184"/>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11">
            <a:extLst>
              <a:ext uri="{FF2B5EF4-FFF2-40B4-BE49-F238E27FC236}">
                <a16:creationId xmlns:a16="http://schemas.microsoft.com/office/drawing/2014/main" id="{1D2DFEDC-FDE8-07A9-98DC-278790C025F3}"/>
              </a:ext>
            </a:extLst>
          </p:cNvPr>
          <p:cNvSpPr/>
          <p:nvPr/>
        </p:nvSpPr>
        <p:spPr>
          <a:xfrm>
            <a:off x="8008327"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171482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Company Name &amp; Confusions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6" name="TextBox 5">
            <a:extLst>
              <a:ext uri="{FF2B5EF4-FFF2-40B4-BE49-F238E27FC236}">
                <a16:creationId xmlns:a16="http://schemas.microsoft.com/office/drawing/2014/main" id="{997BF09E-621C-CEDD-B6FD-8E43217F947F}"/>
              </a:ext>
            </a:extLst>
          </p:cNvPr>
          <p:cNvSpPr txBox="1"/>
          <p:nvPr/>
        </p:nvSpPr>
        <p:spPr>
          <a:xfrm>
            <a:off x="314329" y="1120023"/>
            <a:ext cx="111627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Times New Roman"/>
              </a:rPr>
              <a:t>Biggest Confusion: </a:t>
            </a:r>
            <a:r>
              <a:rPr lang="en-US" sz="3200">
                <a:latin typeface="Times New Roman"/>
                <a:ea typeface="SimSun"/>
                <a:cs typeface="Times New Roman"/>
              </a:rPr>
              <a:t>Deciding an appropriate name for the company.</a:t>
            </a:r>
          </a:p>
          <a:p>
            <a:endParaRPr lang="en-US" sz="3200">
              <a:latin typeface="Times New Roman"/>
              <a:ea typeface="SimSun"/>
              <a:cs typeface="Times New Roman"/>
            </a:endParaRPr>
          </a:p>
          <a:p>
            <a:endParaRPr lang="en-US" sz="3200" b="1">
              <a:latin typeface="Times New Roma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a:latin typeface="Times New Roman"/>
              <a:cs typeface="Times New Roman"/>
            </a:endParaRPr>
          </a:p>
        </p:txBody>
      </p:sp>
      <p:pic>
        <p:nvPicPr>
          <p:cNvPr id="7" name="Picture 6" descr="A blue and white logo&#10;&#10;Description automatically generated">
            <a:extLst>
              <a:ext uri="{FF2B5EF4-FFF2-40B4-BE49-F238E27FC236}">
                <a16:creationId xmlns:a16="http://schemas.microsoft.com/office/drawing/2014/main" id="{8059ABC2-DB15-C542-755A-A7C20A0AED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25825" y="3735956"/>
            <a:ext cx="2204049" cy="2189673"/>
          </a:xfrm>
          <a:prstGeom prst="rect">
            <a:avLst/>
          </a:prstGeom>
        </p:spPr>
      </p:pic>
      <p:sp>
        <p:nvSpPr>
          <p:cNvPr id="13" name="TextBox 12">
            <a:extLst>
              <a:ext uri="{FF2B5EF4-FFF2-40B4-BE49-F238E27FC236}">
                <a16:creationId xmlns:a16="http://schemas.microsoft.com/office/drawing/2014/main" id="{FCA77589-33EE-3982-5241-B73BC5A17E3B}"/>
              </a:ext>
            </a:extLst>
          </p:cNvPr>
          <p:cNvSpPr txBox="1"/>
          <p:nvPr/>
        </p:nvSpPr>
        <p:spPr>
          <a:xfrm>
            <a:off x="487702" y="2495176"/>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Company Name Domination ?</a:t>
            </a:r>
            <a:endParaRPr lang="en-US" b="1">
              <a:cs typeface="Calibri" panose="020F0502020204030204" pitchFamily="34" charset="0"/>
            </a:endParaRPr>
          </a:p>
        </p:txBody>
      </p:sp>
      <p:sp>
        <p:nvSpPr>
          <p:cNvPr id="14" name="TextBox 13">
            <a:extLst>
              <a:ext uri="{FF2B5EF4-FFF2-40B4-BE49-F238E27FC236}">
                <a16:creationId xmlns:a16="http://schemas.microsoft.com/office/drawing/2014/main" id="{D31E1C6F-EF47-139C-4762-84E3C35DEB6A}"/>
              </a:ext>
            </a:extLst>
          </p:cNvPr>
          <p:cNvSpPr txBox="1"/>
          <p:nvPr/>
        </p:nvSpPr>
        <p:spPr>
          <a:xfrm>
            <a:off x="4283324" y="2495175"/>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   Brand Name       Domination ?</a:t>
            </a:r>
            <a:endParaRPr lang="en-US" b="1">
              <a:cs typeface="Calibri" panose="020F0502020204030204" pitchFamily="34" charset="0"/>
            </a:endParaRPr>
          </a:p>
        </p:txBody>
      </p:sp>
      <p:pic>
        <p:nvPicPr>
          <p:cNvPr id="15" name="Picture 14" descr="A logo on a pink and blue background&#10;&#10;Description automatically generated">
            <a:extLst>
              <a:ext uri="{FF2B5EF4-FFF2-40B4-BE49-F238E27FC236}">
                <a16:creationId xmlns:a16="http://schemas.microsoft.com/office/drawing/2014/main" id="{FB076501-96CB-197F-B617-E8E237354779}"/>
              </a:ext>
            </a:extLst>
          </p:cNvPr>
          <p:cNvPicPr>
            <a:picLocks noChangeAspect="1"/>
          </p:cNvPicPr>
          <p:nvPr/>
        </p:nvPicPr>
        <p:blipFill>
          <a:blip r:embed="rId5"/>
          <a:stretch>
            <a:fillRect/>
          </a:stretch>
        </p:blipFill>
        <p:spPr>
          <a:xfrm>
            <a:off x="4851910" y="3780796"/>
            <a:ext cx="2143125" cy="2143125"/>
          </a:xfrm>
          <a:prstGeom prst="rect">
            <a:avLst/>
          </a:prstGeom>
        </p:spPr>
      </p:pic>
      <p:sp>
        <p:nvSpPr>
          <p:cNvPr id="16" name="TextBox 15">
            <a:extLst>
              <a:ext uri="{FF2B5EF4-FFF2-40B4-BE49-F238E27FC236}">
                <a16:creationId xmlns:a16="http://schemas.microsoft.com/office/drawing/2014/main" id="{E21A0325-1E2E-193A-D2F7-38B7C4EE9BF3}"/>
              </a:ext>
            </a:extLst>
          </p:cNvPr>
          <p:cNvSpPr txBox="1"/>
          <p:nvPr/>
        </p:nvSpPr>
        <p:spPr>
          <a:xfrm>
            <a:off x="10154599" y="6788063"/>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Given Equal Weight ?</a:t>
            </a:r>
            <a:endParaRPr lang="en-US" sz="3200" b="1">
              <a:latin typeface="Times New Roman"/>
              <a:cs typeface="Times New Roman"/>
            </a:endParaRPr>
          </a:p>
        </p:txBody>
      </p:sp>
      <p:pic>
        <p:nvPicPr>
          <p:cNvPr id="18" name="Picture 17" descr="A box of food on a plate&#10;&#10;Description automatically generated">
            <a:extLst>
              <a:ext uri="{FF2B5EF4-FFF2-40B4-BE49-F238E27FC236}">
                <a16:creationId xmlns:a16="http://schemas.microsoft.com/office/drawing/2014/main" id="{78872261-94FF-C37C-9566-11B2BA544C56}"/>
              </a:ext>
            </a:extLst>
          </p:cNvPr>
          <p:cNvPicPr>
            <a:picLocks noChangeAspect="1"/>
          </p:cNvPicPr>
          <p:nvPr/>
        </p:nvPicPr>
        <p:blipFill>
          <a:blip r:embed="rId6"/>
          <a:stretch>
            <a:fillRect/>
          </a:stretch>
        </p:blipFill>
        <p:spPr>
          <a:xfrm>
            <a:off x="8859022" y="7218061"/>
            <a:ext cx="1975487" cy="2130725"/>
          </a:xfrm>
          <a:prstGeom prst="rect">
            <a:avLst/>
          </a:prstGeom>
        </p:spPr>
      </p:pic>
      <p:sp>
        <p:nvSpPr>
          <p:cNvPr id="28" name="矩形 11">
            <a:extLst>
              <a:ext uri="{FF2B5EF4-FFF2-40B4-BE49-F238E27FC236}">
                <a16:creationId xmlns:a16="http://schemas.microsoft.com/office/drawing/2014/main" id="{48D357CD-35B6-EA8A-FCB5-29AC5A123EBA}"/>
              </a:ext>
            </a:extLst>
          </p:cNvPr>
          <p:cNvSpPr/>
          <p:nvPr/>
        </p:nvSpPr>
        <p:spPr>
          <a:xfrm>
            <a:off x="488969"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矩形 11">
            <a:extLst>
              <a:ext uri="{FF2B5EF4-FFF2-40B4-BE49-F238E27FC236}">
                <a16:creationId xmlns:a16="http://schemas.microsoft.com/office/drawing/2014/main" id="{FC94DB05-C6A3-FB58-57B5-9A014E0D994B}"/>
              </a:ext>
            </a:extLst>
          </p:cNvPr>
          <p:cNvSpPr/>
          <p:nvPr/>
        </p:nvSpPr>
        <p:spPr>
          <a:xfrm>
            <a:off x="4212704" y="2445184"/>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11">
            <a:extLst>
              <a:ext uri="{FF2B5EF4-FFF2-40B4-BE49-F238E27FC236}">
                <a16:creationId xmlns:a16="http://schemas.microsoft.com/office/drawing/2014/main" id="{1D2DFEDC-FDE8-07A9-98DC-278790C025F3}"/>
              </a:ext>
            </a:extLst>
          </p:cNvPr>
          <p:cNvSpPr/>
          <p:nvPr/>
        </p:nvSpPr>
        <p:spPr>
          <a:xfrm>
            <a:off x="8008327"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63817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Company Name &amp; Confusions</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6" name="TextBox 5">
            <a:extLst>
              <a:ext uri="{FF2B5EF4-FFF2-40B4-BE49-F238E27FC236}">
                <a16:creationId xmlns:a16="http://schemas.microsoft.com/office/drawing/2014/main" id="{997BF09E-621C-CEDD-B6FD-8E43217F947F}"/>
              </a:ext>
            </a:extLst>
          </p:cNvPr>
          <p:cNvSpPr txBox="1"/>
          <p:nvPr/>
        </p:nvSpPr>
        <p:spPr>
          <a:xfrm>
            <a:off x="314329" y="1120023"/>
            <a:ext cx="111627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Times New Roman"/>
              </a:rPr>
              <a:t>Biggest Confusion: </a:t>
            </a:r>
            <a:r>
              <a:rPr lang="en-US" sz="3200">
                <a:latin typeface="Times New Roman"/>
                <a:ea typeface="SimSun"/>
                <a:cs typeface="Times New Roman"/>
              </a:rPr>
              <a:t>Deciding an appropriate name for the company.</a:t>
            </a:r>
          </a:p>
          <a:p>
            <a:endParaRPr lang="en-US" sz="3200">
              <a:latin typeface="Times New Roman"/>
              <a:ea typeface="SimSun"/>
              <a:cs typeface="Times New Roman"/>
            </a:endParaRPr>
          </a:p>
          <a:p>
            <a:endParaRPr lang="en-US" sz="3200" b="1">
              <a:latin typeface="Times New Roma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b="1">
              <a:latin typeface="Times New Roman"/>
              <a:ea typeface="SimSun"/>
              <a:cs typeface="Times New Roman"/>
            </a:endParaRPr>
          </a:p>
          <a:p>
            <a:pPr marL="457200" indent="-457200">
              <a:buFont typeface="Arial"/>
              <a:buChar char="•"/>
            </a:pPr>
            <a:endParaRPr lang="en-US" sz="3200">
              <a:latin typeface="Times New Roman"/>
              <a:cs typeface="Times New Roman"/>
            </a:endParaRPr>
          </a:p>
        </p:txBody>
      </p:sp>
      <p:pic>
        <p:nvPicPr>
          <p:cNvPr id="7" name="Picture 6" descr="A blue and white logo&#10;&#10;Description automatically generated">
            <a:extLst>
              <a:ext uri="{FF2B5EF4-FFF2-40B4-BE49-F238E27FC236}">
                <a16:creationId xmlns:a16="http://schemas.microsoft.com/office/drawing/2014/main" id="{8059ABC2-DB15-C542-755A-A7C20A0AED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25825" y="3735956"/>
            <a:ext cx="2204049" cy="2189673"/>
          </a:xfrm>
          <a:prstGeom prst="rect">
            <a:avLst/>
          </a:prstGeom>
        </p:spPr>
      </p:pic>
      <p:sp>
        <p:nvSpPr>
          <p:cNvPr id="13" name="TextBox 12">
            <a:extLst>
              <a:ext uri="{FF2B5EF4-FFF2-40B4-BE49-F238E27FC236}">
                <a16:creationId xmlns:a16="http://schemas.microsoft.com/office/drawing/2014/main" id="{FCA77589-33EE-3982-5241-B73BC5A17E3B}"/>
              </a:ext>
            </a:extLst>
          </p:cNvPr>
          <p:cNvSpPr txBox="1"/>
          <p:nvPr/>
        </p:nvSpPr>
        <p:spPr>
          <a:xfrm>
            <a:off x="487702" y="2495176"/>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Company Name Domination ?</a:t>
            </a:r>
            <a:endParaRPr lang="en-US" b="1">
              <a:cs typeface="Calibri" panose="020F0502020204030204" pitchFamily="34" charset="0"/>
            </a:endParaRPr>
          </a:p>
        </p:txBody>
      </p:sp>
      <p:sp>
        <p:nvSpPr>
          <p:cNvPr id="14" name="TextBox 13">
            <a:extLst>
              <a:ext uri="{FF2B5EF4-FFF2-40B4-BE49-F238E27FC236}">
                <a16:creationId xmlns:a16="http://schemas.microsoft.com/office/drawing/2014/main" id="{D31E1C6F-EF47-139C-4762-84E3C35DEB6A}"/>
              </a:ext>
            </a:extLst>
          </p:cNvPr>
          <p:cNvSpPr txBox="1"/>
          <p:nvPr/>
        </p:nvSpPr>
        <p:spPr>
          <a:xfrm>
            <a:off x="4283324" y="2495175"/>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   Brand Name       Domination ?</a:t>
            </a:r>
            <a:endParaRPr lang="en-US" b="1">
              <a:cs typeface="Calibri" panose="020F0502020204030204" pitchFamily="34" charset="0"/>
            </a:endParaRPr>
          </a:p>
        </p:txBody>
      </p:sp>
      <p:pic>
        <p:nvPicPr>
          <p:cNvPr id="15" name="Picture 14" descr="A logo on a pink and blue background&#10;&#10;Description automatically generated">
            <a:extLst>
              <a:ext uri="{FF2B5EF4-FFF2-40B4-BE49-F238E27FC236}">
                <a16:creationId xmlns:a16="http://schemas.microsoft.com/office/drawing/2014/main" id="{FB076501-96CB-197F-B617-E8E237354779}"/>
              </a:ext>
            </a:extLst>
          </p:cNvPr>
          <p:cNvPicPr>
            <a:picLocks noChangeAspect="1"/>
          </p:cNvPicPr>
          <p:nvPr/>
        </p:nvPicPr>
        <p:blipFill>
          <a:blip r:embed="rId5"/>
          <a:stretch>
            <a:fillRect/>
          </a:stretch>
        </p:blipFill>
        <p:spPr>
          <a:xfrm>
            <a:off x="4851910" y="3780796"/>
            <a:ext cx="2143125" cy="2143125"/>
          </a:xfrm>
          <a:prstGeom prst="rect">
            <a:avLst/>
          </a:prstGeom>
        </p:spPr>
      </p:pic>
      <p:sp>
        <p:nvSpPr>
          <p:cNvPr id="16" name="TextBox 15">
            <a:extLst>
              <a:ext uri="{FF2B5EF4-FFF2-40B4-BE49-F238E27FC236}">
                <a16:creationId xmlns:a16="http://schemas.microsoft.com/office/drawing/2014/main" id="{E21A0325-1E2E-193A-D2F7-38B7C4EE9BF3}"/>
              </a:ext>
            </a:extLst>
          </p:cNvPr>
          <p:cNvSpPr txBox="1"/>
          <p:nvPr/>
        </p:nvSpPr>
        <p:spPr>
          <a:xfrm>
            <a:off x="7877664" y="2552685"/>
            <a:ext cx="329241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ea typeface="SimSun"/>
                <a:cs typeface="Times New Roman"/>
              </a:rPr>
              <a:t>Given Equal Weight ?</a:t>
            </a:r>
            <a:endParaRPr lang="en-US" sz="3200" b="1">
              <a:latin typeface="Times New Roman"/>
              <a:cs typeface="Times New Roman"/>
            </a:endParaRPr>
          </a:p>
        </p:txBody>
      </p:sp>
      <p:pic>
        <p:nvPicPr>
          <p:cNvPr id="18" name="Picture 17" descr="A box of food on a plate&#10;&#10;Description automatically generated">
            <a:extLst>
              <a:ext uri="{FF2B5EF4-FFF2-40B4-BE49-F238E27FC236}">
                <a16:creationId xmlns:a16="http://schemas.microsoft.com/office/drawing/2014/main" id="{78872261-94FF-C37C-9566-11B2BA544C56}"/>
              </a:ext>
            </a:extLst>
          </p:cNvPr>
          <p:cNvPicPr>
            <a:picLocks noChangeAspect="1"/>
          </p:cNvPicPr>
          <p:nvPr/>
        </p:nvPicPr>
        <p:blipFill>
          <a:blip r:embed="rId6"/>
          <a:stretch>
            <a:fillRect/>
          </a:stretch>
        </p:blipFill>
        <p:spPr>
          <a:xfrm>
            <a:off x="8508502" y="3729487"/>
            <a:ext cx="1975487" cy="2130725"/>
          </a:xfrm>
          <a:prstGeom prst="rect">
            <a:avLst/>
          </a:prstGeom>
        </p:spPr>
      </p:pic>
      <p:sp>
        <p:nvSpPr>
          <p:cNvPr id="28" name="矩形 11">
            <a:extLst>
              <a:ext uri="{FF2B5EF4-FFF2-40B4-BE49-F238E27FC236}">
                <a16:creationId xmlns:a16="http://schemas.microsoft.com/office/drawing/2014/main" id="{48D357CD-35B6-EA8A-FCB5-29AC5A123EBA}"/>
              </a:ext>
            </a:extLst>
          </p:cNvPr>
          <p:cNvSpPr/>
          <p:nvPr/>
        </p:nvSpPr>
        <p:spPr>
          <a:xfrm>
            <a:off x="488969"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 name="矩形 11">
            <a:extLst>
              <a:ext uri="{FF2B5EF4-FFF2-40B4-BE49-F238E27FC236}">
                <a16:creationId xmlns:a16="http://schemas.microsoft.com/office/drawing/2014/main" id="{FC94DB05-C6A3-FB58-57B5-9A014E0D994B}"/>
              </a:ext>
            </a:extLst>
          </p:cNvPr>
          <p:cNvSpPr/>
          <p:nvPr/>
        </p:nvSpPr>
        <p:spPr>
          <a:xfrm>
            <a:off x="4212704" y="2445184"/>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矩形 11">
            <a:extLst>
              <a:ext uri="{FF2B5EF4-FFF2-40B4-BE49-F238E27FC236}">
                <a16:creationId xmlns:a16="http://schemas.microsoft.com/office/drawing/2014/main" id="{1D2DFEDC-FDE8-07A9-98DC-278790C025F3}"/>
              </a:ext>
            </a:extLst>
          </p:cNvPr>
          <p:cNvSpPr/>
          <p:nvPr/>
        </p:nvSpPr>
        <p:spPr>
          <a:xfrm>
            <a:off x="8008327" y="2445185"/>
            <a:ext cx="3360481" cy="3741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extLst>
      <p:ext uri="{BB962C8B-B14F-4D97-AF65-F5344CB8AC3E}">
        <p14:creationId xmlns:p14="http://schemas.microsoft.com/office/powerpoint/2010/main" val="260893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Brand Name Significance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Calibri"/>
              </a:rPr>
              <a:t>Law 9:</a:t>
            </a:r>
            <a:r>
              <a:rPr lang="en-US" sz="3200">
                <a:latin typeface="Times New Roman"/>
                <a:ea typeface="SimSun"/>
                <a:cs typeface="Calibri"/>
              </a:rPr>
              <a:t> </a:t>
            </a:r>
            <a:r>
              <a:rPr lang="en-US" sz="3200" i="1">
                <a:latin typeface="Times New Roman"/>
                <a:ea typeface="Calibri"/>
                <a:cs typeface="Calibri"/>
              </a:rPr>
              <a:t>In the long run a brand is nothing more than a name.</a:t>
            </a:r>
            <a:endParaRPr lang="en-US" sz="3200" i="1">
              <a:latin typeface="Times New Roman"/>
              <a:cs typeface="Calibri"/>
            </a:endParaRPr>
          </a:p>
          <a:p>
            <a:pPr algn="ctr"/>
            <a:r>
              <a:rPr lang="en-US" sz="3200">
                <a:latin typeface="Times New Roman"/>
                <a:ea typeface="SimSun"/>
                <a:cs typeface="Calibri"/>
              </a:rPr>
              <a:t>          </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endParaRPr lang="en-US" sz="3200">
              <a:latin typeface="Times New Roman"/>
              <a:cs typeface="Calibri"/>
            </a:endParaRPr>
          </a:p>
        </p:txBody>
      </p:sp>
      <p:pic>
        <p:nvPicPr>
          <p:cNvPr id="15" name="Picture 14" descr="A glass of ice and amber liquid&#10;&#10;Description automatically generated">
            <a:extLst>
              <a:ext uri="{FF2B5EF4-FFF2-40B4-BE49-F238E27FC236}">
                <a16:creationId xmlns:a16="http://schemas.microsoft.com/office/drawing/2014/main" id="{EFFA8109-7D41-A081-307F-2B87B1AEB41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182144" y="4320908"/>
            <a:ext cx="3972465" cy="3986842"/>
          </a:xfrm>
          <a:prstGeom prst="rect">
            <a:avLst/>
          </a:prstGeom>
        </p:spPr>
      </p:pic>
      <p:sp>
        <p:nvSpPr>
          <p:cNvPr id="30" name="TextBox 29">
            <a:extLst>
              <a:ext uri="{FF2B5EF4-FFF2-40B4-BE49-F238E27FC236}">
                <a16:creationId xmlns:a16="http://schemas.microsoft.com/office/drawing/2014/main" id="{7891F173-BD4E-D947-9363-6F9D71713F57}"/>
              </a:ext>
            </a:extLst>
          </p:cNvPr>
          <p:cNvSpPr txBox="1"/>
          <p:nvPr/>
        </p:nvSpPr>
        <p:spPr>
          <a:xfrm>
            <a:off x="-4713482" y="2208541"/>
            <a:ext cx="455705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latin typeface="Times New Roman"/>
                <a:ea typeface="SimSun"/>
                <a:cs typeface="Calibri"/>
              </a:rPr>
              <a:t>SAQUIBOFF</a:t>
            </a:r>
            <a:endParaRPr lang="en-US" sz="4000" b="1" dirty="0">
              <a:latin typeface="Times New Roman"/>
              <a:cs typeface="Calibri"/>
            </a:endParaRPr>
          </a:p>
          <a:p>
            <a:pPr algn="ctr"/>
            <a:r>
              <a:rPr lang="en-US" sz="4000" b="1" dirty="0">
                <a:latin typeface="Times New Roman"/>
                <a:ea typeface="SimSun"/>
                <a:cs typeface="Calibri"/>
              </a:rPr>
              <a:t>BHATIWOSKI</a:t>
            </a:r>
          </a:p>
        </p:txBody>
      </p:sp>
      <p:cxnSp>
        <p:nvCxnSpPr>
          <p:cNvPr id="31" name="Connector: Elbow 30">
            <a:extLst>
              <a:ext uri="{FF2B5EF4-FFF2-40B4-BE49-F238E27FC236}">
                <a16:creationId xmlns:a16="http://schemas.microsoft.com/office/drawing/2014/main" id="{CBF5FA83-AD05-1029-38BA-30C6D6DEF796}"/>
              </a:ext>
            </a:extLst>
          </p:cNvPr>
          <p:cNvCxnSpPr/>
          <p:nvPr/>
        </p:nvCxnSpPr>
        <p:spPr>
          <a:xfrm>
            <a:off x="-3019733" y="4590204"/>
            <a:ext cx="1647644" cy="943154"/>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61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图片 3"/>
          <p:cNvPicPr>
            <a:picLocks noChangeAspect="1"/>
          </p:cNvPicPr>
          <p:nvPr/>
        </p:nvPicPr>
        <p:blipFill>
          <a:blip r:embed="rId2"/>
          <a:srcRect l="5727" r="16841" b="26530"/>
          <a:stretch>
            <a:fillRect/>
          </a:stretch>
        </p:blipFill>
        <p:spPr>
          <a:xfrm>
            <a:off x="1198" y="-4792"/>
            <a:ext cx="12192000" cy="6858000"/>
          </a:xfrm>
          <a:prstGeom prst="rect">
            <a:avLst/>
          </a:prstGeom>
          <a:noFill/>
          <a:ln w="9525">
            <a:noFill/>
          </a:ln>
        </p:spPr>
      </p:pic>
      <p:grpSp>
        <p:nvGrpSpPr>
          <p:cNvPr id="10242" name="组合 1"/>
          <p:cNvGrpSpPr/>
          <p:nvPr/>
        </p:nvGrpSpPr>
        <p:grpSpPr>
          <a:xfrm>
            <a:off x="211455" y="257175"/>
            <a:ext cx="558800" cy="810895"/>
            <a:chOff x="3448565" y="1912142"/>
            <a:chExt cx="4927433" cy="2485075"/>
          </a:xfrm>
        </p:grpSpPr>
        <p:cxnSp>
          <p:nvCxnSpPr>
            <p:cNvPr id="19" name="直接连接符 18"/>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250" name="文本框 28"/>
          <p:cNvSpPr txBox="1"/>
          <p:nvPr/>
        </p:nvSpPr>
        <p:spPr>
          <a:xfrm>
            <a:off x="1153053" y="254847"/>
            <a:ext cx="9001546" cy="805025"/>
          </a:xfrm>
          <a:prstGeom prst="rect">
            <a:avLst/>
          </a:prstGeom>
          <a:noFill/>
          <a:ln w="9525">
            <a:noFill/>
          </a:ln>
        </p:spPr>
        <p:txBody>
          <a:bodyPr wrap="square" lIns="91440" tIns="45720" rIns="91440" bIns="45720" anchor="t">
            <a:spAutoFit/>
          </a:bodyPr>
          <a:lstStyle/>
          <a:p>
            <a:pPr algn="ctr"/>
            <a:r>
              <a:rPr lang="en-US" sz="4600" b="1" u="sng">
                <a:solidFill>
                  <a:schemeClr val="accent2"/>
                </a:solidFill>
                <a:latin typeface="Times New Roman"/>
                <a:ea typeface="Calibri"/>
                <a:cs typeface="Calibri"/>
              </a:rPr>
              <a:t>Brand Name Significance</a:t>
            </a:r>
          </a:p>
        </p:txBody>
      </p:sp>
      <p:sp>
        <p:nvSpPr>
          <p:cNvPr id="12" name="矩形 11"/>
          <p:cNvSpPr/>
          <p:nvPr/>
        </p:nvSpPr>
        <p:spPr>
          <a:xfrm>
            <a:off x="316442" y="1122469"/>
            <a:ext cx="11224895" cy="5739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BCBA-989E-6A7C-5056-6A1433767E5C}"/>
                  </a:ext>
                </a:extLst>
              </p14:cNvPr>
              <p14:cNvContentPartPr/>
              <p14:nvPr/>
            </p14:nvContentPartPr>
            <p14:xfrm>
              <a:off x="4407958" y="1169458"/>
              <a:ext cx="15875" cy="15875"/>
            </p14:xfrm>
          </p:contentPart>
        </mc:Choice>
        <mc:Fallback xmlns="">
          <p:pic>
            <p:nvPicPr>
              <p:cNvPr id="2" name="Ink 1">
                <a:extLst>
                  <a:ext uri="{FF2B5EF4-FFF2-40B4-BE49-F238E27FC236}">
                    <a16:creationId xmlns:a16="http://schemas.microsoft.com/office/drawing/2014/main" id="{BFCEBCBA-989E-6A7C-5056-6A1433767E5C}"/>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6F11B84-A122-714A-3CF2-8FE978143A7A}"/>
                  </a:ext>
                </a:extLst>
              </p14:cNvPr>
              <p14:cNvContentPartPr/>
              <p14:nvPr/>
            </p14:nvContentPartPr>
            <p14:xfrm>
              <a:off x="4407958" y="1169458"/>
              <a:ext cx="15875" cy="15875"/>
            </p14:xfrm>
          </p:contentPart>
        </mc:Choice>
        <mc:Fallback xmlns="">
          <p:pic>
            <p:nvPicPr>
              <p:cNvPr id="3" name="Ink 2">
                <a:extLst>
                  <a:ext uri="{FF2B5EF4-FFF2-40B4-BE49-F238E27FC236}">
                    <a16:creationId xmlns:a16="http://schemas.microsoft.com/office/drawing/2014/main" id="{16F11B84-A122-714A-3CF2-8FE978143A7A}"/>
                  </a:ext>
                </a:extLst>
              </p:cNvPr>
              <p:cNvPicPr/>
              <p:nvPr/>
            </p:nvPicPr>
            <p:blipFill>
              <a:blip r:embed="rId4"/>
              <a:stretch>
                <a:fillRect/>
              </a:stretch>
            </p:blipFill>
            <p:spPr>
              <a:xfrm>
                <a:off x="3614208" y="375708"/>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A5F0C5C-F360-21DD-0AAC-DE1EFB84F551}"/>
                  </a:ext>
                </a:extLst>
              </p14:cNvPr>
              <p14:cNvContentPartPr/>
              <p14:nvPr/>
            </p14:nvContentPartPr>
            <p14:xfrm>
              <a:off x="4841874" y="851957"/>
              <a:ext cx="15875" cy="15875"/>
            </p14:xfrm>
          </p:contentPart>
        </mc:Choice>
        <mc:Fallback xmlns="">
          <p:pic>
            <p:nvPicPr>
              <p:cNvPr id="4" name="Ink 3">
                <a:extLst>
                  <a:ext uri="{FF2B5EF4-FFF2-40B4-BE49-F238E27FC236}">
                    <a16:creationId xmlns:a16="http://schemas.microsoft.com/office/drawing/2014/main" id="{9A5F0C5C-F360-21DD-0AAC-DE1EFB84F551}"/>
                  </a:ext>
                </a:extLst>
              </p:cNvPr>
              <p:cNvPicPr/>
              <p:nvPr/>
            </p:nvPicPr>
            <p:blipFill>
              <a:blip r:embed="rId4"/>
              <a:stretch>
                <a:fillRect/>
              </a:stretch>
            </p:blipFill>
            <p:spPr>
              <a:xfrm>
                <a:off x="4048124" y="58207"/>
                <a:ext cx="1587500" cy="158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4CD8EEE-5718-8CA9-A108-AB44F070408E}"/>
                  </a:ext>
                </a:extLst>
              </p14:cNvPr>
              <p14:cNvContentPartPr/>
              <p14:nvPr/>
            </p14:nvContentPartPr>
            <p14:xfrm>
              <a:off x="4841874" y="851957"/>
              <a:ext cx="15875" cy="15875"/>
            </p14:xfrm>
          </p:contentPart>
        </mc:Choice>
        <mc:Fallback xmlns="">
          <p:pic>
            <p:nvPicPr>
              <p:cNvPr id="5" name="Ink 4">
                <a:extLst>
                  <a:ext uri="{FF2B5EF4-FFF2-40B4-BE49-F238E27FC236}">
                    <a16:creationId xmlns:a16="http://schemas.microsoft.com/office/drawing/2014/main" id="{C4CD8EEE-5718-8CA9-A108-AB44F070408E}"/>
                  </a:ext>
                </a:extLst>
              </p:cNvPr>
              <p:cNvPicPr/>
              <p:nvPr/>
            </p:nvPicPr>
            <p:blipFill>
              <a:blip r:embed="rId4"/>
              <a:stretch>
                <a:fillRect/>
              </a:stretch>
            </p:blipFill>
            <p:spPr>
              <a:xfrm>
                <a:off x="4048124" y="58207"/>
                <a:ext cx="1587500" cy="1587500"/>
              </a:xfrm>
              <a:prstGeom prst="rect">
                <a:avLst/>
              </a:prstGeom>
            </p:spPr>
          </p:pic>
        </mc:Fallback>
      </mc:AlternateContent>
      <p:sp>
        <p:nvSpPr>
          <p:cNvPr id="9" name="TextBox 8">
            <a:extLst>
              <a:ext uri="{FF2B5EF4-FFF2-40B4-BE49-F238E27FC236}">
                <a16:creationId xmlns:a16="http://schemas.microsoft.com/office/drawing/2014/main" id="{02131FE0-2B0C-DC1B-93D6-F976B8DFF638}"/>
              </a:ext>
            </a:extLst>
          </p:cNvPr>
          <p:cNvSpPr txBox="1"/>
          <p:nvPr/>
        </p:nvSpPr>
        <p:spPr>
          <a:xfrm>
            <a:off x="486833" y="5445124"/>
            <a:ext cx="113823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b="1">
              <a:solidFill>
                <a:schemeClr val="accent1">
                  <a:lumMod val="75000"/>
                </a:schemeClr>
              </a:solidFill>
              <a:latin typeface="Times New Roman"/>
              <a:ea typeface="Calibri"/>
              <a:cs typeface="Calibri"/>
            </a:endParaRPr>
          </a:p>
        </p:txBody>
      </p:sp>
      <p:sp>
        <p:nvSpPr>
          <p:cNvPr id="8" name="TextBox 7">
            <a:extLst>
              <a:ext uri="{FF2B5EF4-FFF2-40B4-BE49-F238E27FC236}">
                <a16:creationId xmlns:a16="http://schemas.microsoft.com/office/drawing/2014/main" id="{52CEF38B-1063-A8F1-9545-FD6857AC83DB}"/>
              </a:ext>
            </a:extLst>
          </p:cNvPr>
          <p:cNvSpPr txBox="1"/>
          <p:nvPr/>
        </p:nvSpPr>
        <p:spPr>
          <a:xfrm>
            <a:off x="320813" y="1171896"/>
            <a:ext cx="1121997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b="1">
                <a:latin typeface="Times New Roman"/>
                <a:ea typeface="SimSun"/>
                <a:cs typeface="Calibri"/>
              </a:rPr>
              <a:t>Law 9:</a:t>
            </a:r>
            <a:r>
              <a:rPr lang="en-US" sz="3200">
                <a:latin typeface="Times New Roman"/>
                <a:ea typeface="SimSun"/>
                <a:cs typeface="Calibri"/>
              </a:rPr>
              <a:t> </a:t>
            </a:r>
            <a:r>
              <a:rPr lang="en-US" sz="3200" i="1">
                <a:latin typeface="Times New Roman"/>
                <a:ea typeface="Calibri"/>
                <a:cs typeface="Calibri"/>
              </a:rPr>
              <a:t>In the long run a brand is nothing more than a name.</a:t>
            </a:r>
            <a:endParaRPr lang="en-US" sz="3200" i="1">
              <a:latin typeface="Times New Roman"/>
              <a:cs typeface="Calibri"/>
            </a:endParaRPr>
          </a:p>
          <a:p>
            <a:pPr algn="ctr"/>
            <a:r>
              <a:rPr lang="en-US" sz="3200">
                <a:latin typeface="Times New Roman"/>
                <a:ea typeface="SimSun"/>
                <a:cs typeface="Calibri"/>
              </a:rPr>
              <a:t>          </a:t>
            </a:r>
            <a:br>
              <a:rPr lang="en-US" sz="3200">
                <a:latin typeface="Times New Roman"/>
                <a:ea typeface="SimSu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br>
              <a:rPr lang="en-US" sz="3200">
                <a:latin typeface="Times New Roman"/>
                <a:cs typeface="Calibri"/>
              </a:rPr>
            </a:br>
            <a:endParaRPr lang="en-US" sz="3200">
              <a:latin typeface="Times New Roman"/>
              <a:cs typeface="Calibri"/>
            </a:endParaRPr>
          </a:p>
          <a:p>
            <a:endParaRPr lang="en-US" sz="3200">
              <a:latin typeface="Times New Roman"/>
              <a:cs typeface="Calibri"/>
            </a:endParaRPr>
          </a:p>
          <a:p>
            <a:endParaRPr lang="en-US" sz="3200">
              <a:latin typeface="Times New Roman"/>
              <a:cs typeface="Calibri"/>
            </a:endParaRPr>
          </a:p>
        </p:txBody>
      </p:sp>
      <p:pic>
        <p:nvPicPr>
          <p:cNvPr id="15" name="Picture 14" descr="A glass of ice and amber liquid&#10;&#10;Description automatically generated">
            <a:extLst>
              <a:ext uri="{FF2B5EF4-FFF2-40B4-BE49-F238E27FC236}">
                <a16:creationId xmlns:a16="http://schemas.microsoft.com/office/drawing/2014/main" id="{EFFA8109-7D41-A081-307F-2B87B1AEB41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517975" y="2513880"/>
            <a:ext cx="3972465" cy="3986842"/>
          </a:xfrm>
          <a:prstGeom prst="rect">
            <a:avLst/>
          </a:prstGeom>
        </p:spPr>
      </p:pic>
      <p:sp>
        <p:nvSpPr>
          <p:cNvPr id="30" name="TextBox 29">
            <a:extLst>
              <a:ext uri="{FF2B5EF4-FFF2-40B4-BE49-F238E27FC236}">
                <a16:creationId xmlns:a16="http://schemas.microsoft.com/office/drawing/2014/main" id="{7891F173-BD4E-D947-9363-6F9D71713F57}"/>
              </a:ext>
            </a:extLst>
          </p:cNvPr>
          <p:cNvSpPr txBox="1"/>
          <p:nvPr/>
        </p:nvSpPr>
        <p:spPr>
          <a:xfrm>
            <a:off x="899571" y="2305169"/>
            <a:ext cx="455705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latin typeface="Times New Roman"/>
                <a:ea typeface="SimSun"/>
                <a:cs typeface="Calibri"/>
              </a:rPr>
              <a:t>SAQUIBOFF</a:t>
            </a:r>
            <a:endParaRPr lang="en-US" sz="4000" b="1">
              <a:latin typeface="Times New Roman"/>
              <a:cs typeface="Calibri"/>
            </a:endParaRPr>
          </a:p>
          <a:p>
            <a:pPr algn="ctr"/>
            <a:r>
              <a:rPr lang="en-US" sz="4000" b="1">
                <a:latin typeface="Times New Roman"/>
                <a:ea typeface="SimSun"/>
                <a:cs typeface="Calibri"/>
              </a:rPr>
              <a:t>BHATIWOSKI</a:t>
            </a:r>
          </a:p>
        </p:txBody>
      </p:sp>
      <p:cxnSp>
        <p:nvCxnSpPr>
          <p:cNvPr id="31" name="Connector: Elbow 30">
            <a:extLst>
              <a:ext uri="{FF2B5EF4-FFF2-40B4-BE49-F238E27FC236}">
                <a16:creationId xmlns:a16="http://schemas.microsoft.com/office/drawing/2014/main" id="{CBF5FA83-AD05-1029-38BA-30C6D6DEF796}"/>
              </a:ext>
            </a:extLst>
          </p:cNvPr>
          <p:cNvCxnSpPr/>
          <p:nvPr/>
        </p:nvCxnSpPr>
        <p:spPr>
          <a:xfrm>
            <a:off x="4861524" y="2870261"/>
            <a:ext cx="1647644" cy="943154"/>
          </a:xfrm>
          <a:prstGeom prst="bentConnector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19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01C74855FB4647B307145EFA0F1B50" ma:contentTypeVersion="3" ma:contentTypeDescription="Create a new document." ma:contentTypeScope="" ma:versionID="d8332cc2e3104c32d6ec37b0509f77ce">
  <xsd:schema xmlns:xsd="http://www.w3.org/2001/XMLSchema" xmlns:xs="http://www.w3.org/2001/XMLSchema" xmlns:p="http://schemas.microsoft.com/office/2006/metadata/properties" xmlns:ns3="7cc0ab47-03d5-47d7-9f05-21ae17140e94" targetNamespace="http://schemas.microsoft.com/office/2006/metadata/properties" ma:root="true" ma:fieldsID="5818b47b918a977851aff70110866133" ns3:_="">
    <xsd:import namespace="7cc0ab47-03d5-47d7-9f05-21ae17140e94"/>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c0ab47-03d5-47d7-9f05-21ae17140e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A3EC83-A4A7-45F3-9842-E11A934BF85E}">
  <ds:schemaRefs>
    <ds:schemaRef ds:uri="7cc0ab47-03d5-47d7-9f05-21ae17140e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010D2B-9B26-43FE-AD35-4A8DB27BF0B4}">
  <ds:schemaRefs>
    <ds:schemaRef ds:uri="http://schemas.microsoft.com/sharepoint/v3/contenttype/forms"/>
  </ds:schemaRefs>
</ds:datastoreItem>
</file>

<file path=customXml/itemProps3.xml><?xml version="1.0" encoding="utf-8"?>
<ds:datastoreItem xmlns:ds="http://schemas.openxmlformats.org/officeDocument/2006/customXml" ds:itemID="{D3534827-FDBD-4424-8BD4-8B027D0F6F1F}">
  <ds:schemaRefs>
    <ds:schemaRef ds:uri="http://www.w3.org/XML/1998/namespace"/>
    <ds:schemaRef ds:uri="http://purl.org/dc/elements/1.1/"/>
    <ds:schemaRef ds:uri="http://schemas.microsoft.com/office/2006/metadata/properties"/>
    <ds:schemaRef ds:uri="http://schemas.microsoft.com/office/2006/documentManagement/types"/>
    <ds:schemaRef ds:uri="7cc0ab47-03d5-47d7-9f05-21ae17140e94"/>
    <ds:schemaRef ds:uri="http://purl.org/dc/dcmityp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824</Words>
  <Application>Microsoft Office PowerPoint</Application>
  <PresentationFormat>Widescreen</PresentationFormat>
  <Paragraphs>152</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Franklin Gothic</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l227931Muhammad Hassnain</cp:lastModifiedBy>
  <cp:revision>2</cp:revision>
  <dcterms:created xsi:type="dcterms:W3CDTF">2016-01-13T03:02:00Z</dcterms:created>
  <dcterms:modified xsi:type="dcterms:W3CDTF">2023-12-14T09:50:56Z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EB86E7F7A1ED40B19DF0BE9AC7993D90</vt:lpwstr>
  </property>
  <property fmtid="{D5CDD505-2E9C-101B-9397-08002B2CF9AE}" pid="4" name="ContentTypeId">
    <vt:lpwstr>0x0101006901C74855FB4647B307145EFA0F1B50</vt:lpwstr>
  </property>
</Properties>
</file>